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1" r:id="rId2"/>
    <p:sldId id="867" r:id="rId3"/>
    <p:sldId id="1152" r:id="rId4"/>
    <p:sldId id="834" r:id="rId5"/>
    <p:sldId id="1079" r:id="rId6"/>
    <p:sldId id="1080" r:id="rId7"/>
    <p:sldId id="1150" r:id="rId8"/>
    <p:sldId id="892" r:id="rId9"/>
    <p:sldId id="893" r:id="rId10"/>
    <p:sldId id="894" r:id="rId11"/>
    <p:sldId id="987" r:id="rId12"/>
    <p:sldId id="984" r:id="rId13"/>
    <p:sldId id="864" r:id="rId14"/>
    <p:sldId id="932" r:id="rId15"/>
    <p:sldId id="1083" r:id="rId16"/>
    <p:sldId id="1012" r:id="rId17"/>
    <p:sldId id="1163" r:id="rId18"/>
    <p:sldId id="1040" r:id="rId19"/>
    <p:sldId id="1041" r:id="rId20"/>
    <p:sldId id="1063" r:id="rId21"/>
    <p:sldId id="1043" r:id="rId22"/>
    <p:sldId id="1015" r:id="rId23"/>
    <p:sldId id="1002"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155" r:id="rId54"/>
    <p:sldId id="1084" r:id="rId55"/>
    <p:sldId id="1076" r:id="rId56"/>
    <p:sldId id="1156" r:id="rId57"/>
    <p:sldId id="1088" r:id="rId58"/>
    <p:sldId id="1089" r:id="rId59"/>
    <p:sldId id="1091" r:id="rId60"/>
    <p:sldId id="1159" r:id="rId61"/>
    <p:sldId id="1161" r:id="rId62"/>
    <p:sldId id="1158" r:id="rId63"/>
    <p:sldId id="1162" r:id="rId64"/>
    <p:sldId id="1075" r:id="rId65"/>
    <p:sldId id="1149" r:id="rId66"/>
    <p:sldId id="843"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67"/>
            <p14:sldId id="1152"/>
            <p14:sldId id="834"/>
            <p14:sldId id="1079"/>
            <p14:sldId id="1080"/>
            <p14:sldId id="1150"/>
            <p14:sldId id="892"/>
            <p14:sldId id="893"/>
            <p14:sldId id="894"/>
            <p14:sldId id="987"/>
            <p14:sldId id="984"/>
            <p14:sldId id="864"/>
            <p14:sldId id="932"/>
            <p14:sldId id="1083"/>
            <p14:sldId id="1012"/>
            <p14:sldId id="1163"/>
            <p14:sldId id="1040"/>
            <p14:sldId id="1041"/>
            <p14:sldId id="1063"/>
            <p14:sldId id="1043"/>
            <p14:sldId id="1015"/>
            <p14:sldId id="1002"/>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155"/>
            <p14:sldId id="1084"/>
            <p14:sldId id="1076"/>
            <p14:sldId id="1156"/>
            <p14:sldId id="1088"/>
            <p14:sldId id="1089"/>
            <p14:sldId id="1091"/>
            <p14:sldId id="1159"/>
            <p14:sldId id="1161"/>
            <p14:sldId id="1158"/>
            <p14:sldId id="1162"/>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0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r>
                  <a:rPr lang="en-US" dirty="0"/>
                  <a:t> </a:t>
                </a:r>
                <a14:m>
                  <m:oMath xmlns:m="http://schemas.openxmlformats.org/officeDocument/2006/math">
                    <m:r>
                      <a:rPr lang="en-US"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SE" dirty="0"/>
              </a:p>
            </p:txBody>
          </p:sp>
        </mc:Choice>
        <mc:Fallback xmlns="">
          <p:sp>
            <p:nvSpPr>
              <p:cNvPr id="3" name="Notes Placeholder 2"/>
              <p:cNvSpPr>
                <a:spLocks noGrp="1"/>
              </p:cNvSpPr>
              <p:nvPr>
                <p:ph type="body" idx="1"/>
              </p:nvPr>
            </p:nvSpPr>
            <p:spPr/>
            <p:txBody>
              <a:bodyPr/>
              <a:lstStyle/>
              <a:p>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dirty="0"/>
                  <a:t> </a:t>
                </a:r>
                <a:r>
                  <a:rPr lang="en-US" i="0">
                    <a:solidFill>
                      <a:schemeClr val="tx1"/>
                    </a:solidFill>
                    <a:latin typeface="Cambria Math" panose="02040503050406030204" pitchFamily="18" charset="0"/>
                  </a:rPr>
                  <a:t>=𝔼_𝜋 [𝑅_(</a:t>
                </a:r>
                <a:r>
                  <a:rPr lang="en-US" i="0">
                    <a:latin typeface="Cambria Math" panose="02040503050406030204" pitchFamily="18" charset="0"/>
                  </a:rPr>
                  <a:t>𝑡+1</a:t>
                </a:r>
                <a:r>
                  <a:rPr lang="en-US" i="0">
                    <a:solidFill>
                      <a:schemeClr val="tx1"/>
                    </a:solidFill>
                    <a:latin typeface="Cambria Math" panose="02040503050406030204" pitchFamily="18" charset="0"/>
                  </a:rPr>
                  <a:t>)+𝛾𝑣_𝜋 (𝑆_(𝑡+1))|𝑆_𝑡=𝑠</a:t>
                </a:r>
                <a:r>
                  <a:rPr lang="en-US" b="0" i="0">
                    <a:solidFill>
                      <a:schemeClr val="tx1"/>
                    </a:solidFill>
                    <a:latin typeface="Cambria Math" panose="02040503050406030204" pitchFamily="18" charset="0"/>
                  </a:rPr>
                  <a:t>, 𝐴_𝑡=𝑎</a:t>
                </a:r>
                <a:r>
                  <a:rPr lang="en-US" i="0">
                    <a:solidFill>
                      <a:schemeClr val="tx1"/>
                    </a:solidFill>
                    <a:latin typeface="Cambria Math" panose="02040503050406030204" pitchFamily="18" charset="0"/>
                  </a:rPr>
                  <a:t>]</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For the same policy, the same set of linear equations, why would VF keep changing? Is it only for GPI where PE is not to convergence?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72232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4</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=−1+.8</m:t>
                    </m:r>
                    <m:d>
                      <m:dPr>
                        <m:ctrlPr>
                          <a:rPr lang="en-US" b="0" i="1" smtClean="0">
                            <a:solidFill>
                              <a:srgbClr val="C00000"/>
                            </a:solidFill>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solidFill>
                          <a:srgbClr val="C00000"/>
                        </a:solidFill>
                        <a:latin typeface="Cambria Math" panose="02040503050406030204" pitchFamily="18" charset="0"/>
                        <a:ea typeface="ＭＳ Ｐゴシック" pitchFamily="34" charset="-128"/>
                      </a:rPr>
                      <m:t>+.2</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=3.8+.28∗5.3=</m:t>
                    </m:r>
                  </m:oMath>
                </a14:m>
                <a:r>
                  <a:rPr lang="en-US" i="1" dirty="0">
                    <a:solidFill>
                      <a:schemeClr val="tx1"/>
                    </a:solidFill>
                    <a:latin typeface="Cambria Math" panose="02040503050406030204" pitchFamily="18" charset="0"/>
                  </a:rPr>
                  <a:t>5.284</a:t>
                </a: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77110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m:oMathPara>
                </a14:m>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dirty="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dirty="0">
                  <a:ea typeface="ＭＳ Ｐゴシック" pitchFamily="34" charset="-128"/>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91183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9001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13</a:t>
            </a:fld>
            <a:endParaRPr lang="en-US"/>
          </a:p>
        </p:txBody>
      </p:sp>
    </p:spTree>
    <p:extLst>
      <p:ext uri="{BB962C8B-B14F-4D97-AF65-F5344CB8AC3E}">
        <p14:creationId xmlns:p14="http://schemas.microsoft.com/office/powerpoint/2010/main" val="35131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4609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3.png"/><Relationship Id="rId5" Type="http://schemas.openxmlformats.org/officeDocument/2006/relationships/notesSlide" Target="../notesSlides/notesSlide8.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330.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200.png"/><Relationship Id="rId21" Type="http://schemas.openxmlformats.org/officeDocument/2006/relationships/image" Target="../media/image63.emf"/><Relationship Id="rId7" Type="http://schemas.openxmlformats.org/officeDocument/2006/relationships/image" Target="../media/image250.png"/><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notesSlide" Target="../notesSlides/notesSlide14.xml"/><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3.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7.emf"/><Relationship Id="rId23" Type="http://schemas.openxmlformats.org/officeDocument/2006/relationships/image" Target="../media/image510.png"/><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210.png"/><Relationship Id="rId9" Type="http://schemas.openxmlformats.org/officeDocument/2006/relationships/image" Target="../media/image51.emf"/><Relationship Id="rId14" Type="http://schemas.openxmlformats.org/officeDocument/2006/relationships/image" Target="../media/image56.emf"/><Relationship Id="rId22" Type="http://schemas.openxmlformats.org/officeDocument/2006/relationships/image" Target="../media/image64.emf"/></Relationships>
</file>

<file path=ppt/slides/_rels/slide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30.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3.png"/><Relationship Id="rId4" Type="http://schemas.openxmlformats.org/officeDocument/2006/relationships/image" Target="../media/image99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0.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0.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06.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9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4.png"/><Relationship Id="rId4" Type="http://schemas.openxmlformats.org/officeDocument/2006/relationships/image" Target="../media/image99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9.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0.png"/><Relationship Id="rId7" Type="http://schemas.openxmlformats.org/officeDocument/2006/relationships/image" Target="../media/image11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5.png"/><Relationship Id="rId4" Type="http://schemas.openxmlformats.org/officeDocument/2006/relationships/image" Target="../media/image1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118.png"/><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12"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0.png"/><Relationship Id="rId5" Type="http://schemas.openxmlformats.org/officeDocument/2006/relationships/image" Target="../media/image123.png"/><Relationship Id="rId10" Type="http://schemas.openxmlformats.org/officeDocument/2006/relationships/image" Target="../media/image129.png"/><Relationship Id="rId4" Type="http://schemas.openxmlformats.org/officeDocument/2006/relationships/image" Target="../media/image112.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11.png"/><Relationship Id="rId7" Type="http://schemas.openxmlformats.org/officeDocument/2006/relationships/image" Target="../media/image990.png"/><Relationship Id="rId12"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32.png"/><Relationship Id="rId5" Type="http://schemas.openxmlformats.org/officeDocument/2006/relationships/image" Target="../media/image105.png"/><Relationship Id="rId10" Type="http://schemas.openxmlformats.org/officeDocument/2006/relationships/image" Target="../media/image131.png"/><Relationship Id="rId4" Type="http://schemas.openxmlformats.org/officeDocument/2006/relationships/image" Target="../media/image103.png"/><Relationship Id="rId9" Type="http://schemas.openxmlformats.org/officeDocument/2006/relationships/image" Target="../media/image130.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03.png"/><Relationship Id="rId7" Type="http://schemas.openxmlformats.org/officeDocument/2006/relationships/image" Target="../media/image127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33.png"/><Relationship Id="rId5" Type="http://schemas.openxmlformats.org/officeDocument/2006/relationships/image" Target="../media/image115.png"/><Relationship Id="rId10"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06.png"/><Relationship Id="rId7"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image" Target="../media/image990.png"/><Relationship Id="rId10" Type="http://schemas.openxmlformats.org/officeDocument/2006/relationships/image" Target="../media/image136.png"/><Relationship Id="rId4" Type="http://schemas.openxmlformats.org/officeDocument/2006/relationships/image" Target="../media/image105.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9.png"/><Relationship Id="rId3" Type="http://schemas.openxmlformats.org/officeDocument/2006/relationships/image" Target="../media/image106.png"/><Relationship Id="rId7" Type="http://schemas.openxmlformats.org/officeDocument/2006/relationships/image" Target="../media/image137.png"/><Relationship Id="rId12" Type="http://schemas.openxmlformats.org/officeDocument/2006/relationships/image" Target="../media/image138.png"/><Relationship Id="rId2" Type="http://schemas.openxmlformats.org/officeDocument/2006/relationships/image" Target="../media/image1320.png"/><Relationship Id="rId1" Type="http://schemas.openxmlformats.org/officeDocument/2006/relationships/slideLayout" Target="../slideLayouts/slideLayout2.xml"/><Relationship Id="rId6" Type="http://schemas.openxmlformats.org/officeDocument/2006/relationships/image" Target="../media/image1260.png"/><Relationship Id="rId11" Type="http://schemas.openxmlformats.org/officeDocument/2006/relationships/image" Target="../media/image136.png"/><Relationship Id="rId5" Type="http://schemas.openxmlformats.org/officeDocument/2006/relationships/image" Target="../media/image990.png"/><Relationship Id="rId10" Type="http://schemas.openxmlformats.org/officeDocument/2006/relationships/image" Target="../media/image135.png"/><Relationship Id="rId4" Type="http://schemas.openxmlformats.org/officeDocument/2006/relationships/image" Target="../media/image10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66.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Definition of Terms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r>
                  <a:rPr lang="en-US" sz="3500" dirty="0"/>
                  <a:t> with the trace </a:t>
                </a:r>
                <a14:m>
                  <m:oMath xmlns:m="http://schemas.openxmlformats.org/officeDocument/2006/math">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𝐴</m:t>
                        </m:r>
                      </m:e>
                      <m:sub>
                        <m:r>
                          <a:rPr lang="en-US" sz="3500" b="0" i="1" smtClean="0">
                            <a:latin typeface="Cambria Math" panose="02040503050406030204" pitchFamily="18" charset="0"/>
                          </a:rPr>
                          <m:t>𝑡</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 </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r>
                          <a:rPr lang="en-US" sz="3500" i="1">
                            <a:latin typeface="Cambria Math" panose="02040503050406030204" pitchFamily="18" charset="0"/>
                          </a:rPr>
                          <m:t>+1</m:t>
                        </m:r>
                      </m:sub>
                    </m:sSub>
                    <m:r>
                      <a:rPr lang="en-US" sz="3500" b="0" i="1" smtClean="0">
                        <a:latin typeface="Cambria Math" panose="02040503050406030204" pitchFamily="18" charset="0"/>
                      </a:rPr>
                      <m:t>)</m:t>
                    </m:r>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expected return from each state</a:t>
                </a:r>
              </a:p>
              <a:p>
                <a:endParaRPr lang="en-SE" dirty="0"/>
              </a:p>
            </p:txBody>
          </p:sp>
        </mc:Choice>
        <mc:Fallback>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
        <p:nvSpPr>
          <p:cNvPr id="5" name="Rectangle 4">
            <a:extLst>
              <a:ext uri="{FF2B5EF4-FFF2-40B4-BE49-F238E27FC236}">
                <a16:creationId xmlns:a16="http://schemas.microsoft.com/office/drawing/2014/main" id="{DC2D1135-8275-46FC-B967-65F3BF08C19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4876800"/>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4876800"/>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565024"/>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565024"/>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696522"/>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696522"/>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321706"/>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53529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062" r="-3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State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914400" y="274638"/>
            <a:ext cx="8229600" cy="868362"/>
          </a:xfrm>
        </p:spPr>
        <p:txBody>
          <a:bodyPr/>
          <a:lstStyle/>
          <a:p>
            <a:r>
              <a:rPr lang="en-US" sz="3200" dirty="0"/>
              <a:t>Simplified Bellman Equations for Deterministic Env</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152400" y="1295400"/>
                <a:ext cx="8686800" cy="5181600"/>
              </a:xfrm>
            </p:spPr>
            <p:txBody>
              <a:bodyPr>
                <a:normAutofit fontScale="92500" lnSpcReduction="2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152400" y="1295400"/>
                <a:ext cx="8686800" cy="5181600"/>
              </a:xfrm>
              <a:blipFill>
                <a:blip r:embed="rId2"/>
                <a:stretch>
                  <a:fillRect l="-1404" t="-3294" r="-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20</a:t>
            </a:fld>
            <a:endParaRPr lang="en-US" altLang="zh-CN" dirty="0"/>
          </a:p>
        </p:txBody>
      </p:sp>
      <p:sp>
        <p:nvSpPr>
          <p:cNvPr id="5" name="Rectangle 4">
            <a:extLst>
              <a:ext uri="{FF2B5EF4-FFF2-40B4-BE49-F238E27FC236}">
                <a16:creationId xmlns:a16="http://schemas.microsoft.com/office/drawing/2014/main" id="{3BC125B2-12E0-400E-BE2B-DA636D56575F}"/>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8561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a:xfrm>
                <a:off x="457200" y="1295400"/>
                <a:ext cx="8229600" cy="5479110"/>
              </a:xfrm>
            </p:spPr>
            <p:txBody>
              <a:bodyPr>
                <a:normAutofit fontScale="85000" lnSpcReduction="10000"/>
              </a:bodyPr>
              <a:lstStyle/>
              <a:p>
                <a:r>
                  <a:rPr lang="en-US" dirty="0"/>
                  <a:t>The prediction problem: </a:t>
                </a:r>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Can also be written as:</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r>
                  <a:rPr lang="en-US" dirty="0">
                    <a:solidFill>
                      <a:schemeClr val="tx1"/>
                    </a:solidFill>
                  </a:rPr>
                  <a:t> denotes the State-Action Value Function for taking action </a:t>
                </a:r>
                <a14:m>
                  <m:oMath xmlns:m="http://schemas.openxmlformats.org/officeDocument/2006/math">
                    <m:r>
                      <a:rPr lang="en-US" i="1" dirty="0" smtClean="0">
                        <a:solidFill>
                          <a:schemeClr val="tx1"/>
                        </a:solidFill>
                        <a:latin typeface="Cambria Math" panose="02040503050406030204" pitchFamily="18" charset="0"/>
                      </a:rPr>
                      <m:t>𝑎</m:t>
                    </m:r>
                  </m:oMath>
                </a14:m>
                <a:r>
                  <a:rPr lang="en-US" dirty="0">
                    <a:solidFill>
                      <a:schemeClr val="tx1"/>
                    </a:solidFill>
                  </a:rPr>
                  <a:t> in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then follow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afterwards</a:t>
                </a: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1782" r="-1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t>Non-episodic MDP w. </a:t>
                </a:r>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3"/>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4"/>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Non-episodic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r="-10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9053"/>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extLst>
              <p:ext uri="{D42A27DB-BD31-4B8C-83A1-F6EECF244321}">
                <p14:modId xmlns:p14="http://schemas.microsoft.com/office/powerpoint/2010/main" val="1783015878"/>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
        <p:nvSpPr>
          <p:cNvPr id="55" name="Arrow: Right 54">
            <a:extLst>
              <a:ext uri="{FF2B5EF4-FFF2-40B4-BE49-F238E27FC236}">
                <a16:creationId xmlns:a16="http://schemas.microsoft.com/office/drawing/2014/main" id="{584B6D66-23D2-47E5-AD57-8508CE8AC17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5AFD14C3-01E3-4347-BD21-A3E3E8D347D6}"/>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7" name="TextBox 56">
            <a:extLst>
              <a:ext uri="{FF2B5EF4-FFF2-40B4-BE49-F238E27FC236}">
                <a16:creationId xmlns:a16="http://schemas.microsoft.com/office/drawing/2014/main" id="{70967F1A-B160-48FF-A4A1-18162561DC20}"/>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06A597ED-0133-4C29-BDF4-4FF3EDB5EE22}"/>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9" name="TextBox 58">
            <a:extLst>
              <a:ext uri="{FF2B5EF4-FFF2-40B4-BE49-F238E27FC236}">
                <a16:creationId xmlns:a16="http://schemas.microsoft.com/office/drawing/2014/main" id="{50BE3B81-04AA-4CC2-8BC2-98CF88DD2AE7}"/>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60" name="Table 59">
            <a:extLst>
              <a:ext uri="{FF2B5EF4-FFF2-40B4-BE49-F238E27FC236}">
                <a16:creationId xmlns:a16="http://schemas.microsoft.com/office/drawing/2014/main" id="{26C577C0-4FBE-4012-ABEA-7420FA853525}"/>
              </a:ext>
            </a:extLst>
          </p:cNvPr>
          <p:cNvGraphicFramePr>
            <a:graphicFrameLocks noGrp="1"/>
          </p:cNvGraphicFramePr>
          <p:nvPr>
            <p:extLst>
              <p:ext uri="{D42A27DB-BD31-4B8C-83A1-F6EECF244321}">
                <p14:modId xmlns:p14="http://schemas.microsoft.com/office/powerpoint/2010/main" val="3650132021"/>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72B58D1C-5188-41DF-B95F-2B216D9B51F0}"/>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FB461BB5-BD65-4C09-A059-92AF1A6DFF0A}"/>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8A18D93-EA54-4C49-86DC-52936741ABAE}"/>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917EC685-577F-46BA-B6F2-54CC0AFDF74A}"/>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E52FF8A-DEBC-458B-B999-F11A3DF9532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91EC4B3-0710-4AA6-9032-A0EABDE3F1BE}"/>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F91EC4B3-0710-4AA6-9032-A0EABDE3F1BE}"/>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0827D78-B8E3-4E7C-838B-157F8B96744D}"/>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B0827D78-B8E3-4E7C-838B-157F8B96744D}"/>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8" name="Isosceles Triangle 67">
            <a:extLst>
              <a:ext uri="{FF2B5EF4-FFF2-40B4-BE49-F238E27FC236}">
                <a16:creationId xmlns:a16="http://schemas.microsoft.com/office/drawing/2014/main" id="{CC88C805-A185-49B3-A41E-E7F6C7284C76}"/>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F8EFABAF-C016-4A8C-BCD3-F6DB63A4A3D2}"/>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3F17DE14-B39A-4FB0-86A3-EAB3D34FF4B3}"/>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D3BE5E2-1510-43A0-A185-F6491C323E53}"/>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DFC52D03-D17C-42D0-94BF-C139820C4E2C}"/>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ACA92408-461D-408D-93FF-1810DF980B87}"/>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0CE6CC64-AEDF-4E48-BDA1-B75271699C8E}"/>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586F6216-02E3-440E-88C8-0B100DF65DA3}"/>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1A5E1975-6ECA-4426-B882-4FE21ACA34A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82413404-528C-4F47-8CD0-D84D236D35B4}"/>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B283A3A2-A122-4ADE-8EF6-4CEF73604735}"/>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47151C69-0FB0-4266-8AA5-E751D107C92B}"/>
              </a:ext>
            </a:extLst>
          </p:cNvPr>
          <p:cNvSpPr txBox="1"/>
          <p:nvPr/>
        </p:nvSpPr>
        <p:spPr>
          <a:xfrm>
            <a:off x="903413" y="1599622"/>
            <a:ext cx="481222" cy="338554"/>
          </a:xfrm>
          <a:prstGeom prst="rect">
            <a:avLst/>
          </a:prstGeom>
          <a:noFill/>
        </p:spPr>
        <p:txBody>
          <a:bodyPr wrap="none" rtlCol="0">
            <a:spAutoFit/>
          </a:bodyPr>
          <a:lstStyle/>
          <a:p>
            <a:r>
              <a:rPr lang="en-US" sz="1600" dirty="0"/>
              <a:t>-10</a:t>
            </a:r>
            <a:endParaRPr lang="en-SE" sz="1600" dirty="0"/>
          </a:p>
        </p:txBody>
      </p:sp>
      <p:sp>
        <p:nvSpPr>
          <p:cNvPr id="55" name="TextBox 54">
            <a:extLst>
              <a:ext uri="{FF2B5EF4-FFF2-40B4-BE49-F238E27FC236}">
                <a16:creationId xmlns:a16="http://schemas.microsoft.com/office/drawing/2014/main" id="{FB9EC700-6720-4E35-ACE6-8DE6BE8713DD}"/>
              </a:ext>
            </a:extLst>
          </p:cNvPr>
          <p:cNvSpPr txBox="1"/>
          <p:nvPr/>
        </p:nvSpPr>
        <p:spPr>
          <a:xfrm>
            <a:off x="1600116" y="2236584"/>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E150318A-F5A9-435F-8844-FF646A98AA1F}"/>
              </a:ext>
            </a:extLst>
          </p:cNvPr>
          <p:cNvSpPr txBox="1"/>
          <p:nvPr/>
        </p:nvSpPr>
        <p:spPr>
          <a:xfrm>
            <a:off x="1638637" y="160265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Bellman Exp Equation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79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2897420833"/>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4130645"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816445"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810125"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6" name="Table 25">
            <a:extLst>
              <a:ext uri="{FF2B5EF4-FFF2-40B4-BE49-F238E27FC236}">
                <a16:creationId xmlns:a16="http://schemas.microsoft.com/office/drawing/2014/main" id="{63CE8227-94DA-4E9F-916F-FDED11C8A2C5}"/>
              </a:ext>
            </a:extLst>
          </p:cNvPr>
          <p:cNvGraphicFramePr>
            <a:graphicFrameLocks noGrp="1"/>
          </p:cNvGraphicFramePr>
          <p:nvPr>
            <p:extLst>
              <p:ext uri="{D42A27DB-BD31-4B8C-83A1-F6EECF244321}">
                <p14:modId xmlns:p14="http://schemas.microsoft.com/office/powerpoint/2010/main" val="1221861006"/>
              </p:ext>
            </p:extLst>
          </p:nvPr>
        </p:nvGraphicFramePr>
        <p:xfrm>
          <a:off x="6858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7" name="Rectangle 26">
            <a:extLst>
              <a:ext uri="{FF2B5EF4-FFF2-40B4-BE49-F238E27FC236}">
                <a16:creationId xmlns:a16="http://schemas.microsoft.com/office/drawing/2014/main" id="{42BDD535-02D3-4AE7-8AB5-FC3843EA6494}"/>
              </a:ext>
            </a:extLst>
          </p:cNvPr>
          <p:cNvSpPr/>
          <p:nvPr/>
        </p:nvSpPr>
        <p:spPr>
          <a:xfrm>
            <a:off x="21277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Rectangle 27">
            <a:extLst>
              <a:ext uri="{FF2B5EF4-FFF2-40B4-BE49-F238E27FC236}">
                <a16:creationId xmlns:a16="http://schemas.microsoft.com/office/drawing/2014/main" id="{ABA865F9-FB32-4D41-95C2-19684DB8E456}"/>
              </a:ext>
            </a:extLst>
          </p:cNvPr>
          <p:cNvSpPr/>
          <p:nvPr/>
        </p:nvSpPr>
        <p:spPr>
          <a:xfrm>
            <a:off x="14551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CA3CC47E-BAD8-44ED-825B-B4ABA10691B8}"/>
              </a:ext>
            </a:extLst>
          </p:cNvPr>
          <p:cNvSpPr/>
          <p:nvPr/>
        </p:nvSpPr>
        <p:spPr>
          <a:xfrm rot="5400000">
            <a:off x="11987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9759ABB5-66CD-497A-986D-024F458D58B8}"/>
              </a:ext>
            </a:extLst>
          </p:cNvPr>
          <p:cNvSpPr/>
          <p:nvPr/>
        </p:nvSpPr>
        <p:spPr>
          <a:xfrm rot="5400000">
            <a:off x="18406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D0445DFC-5E47-4DC3-9E9B-FADE056BE477}"/>
              </a:ext>
            </a:extLst>
          </p:cNvPr>
          <p:cNvSpPr/>
          <p:nvPr/>
        </p:nvSpPr>
        <p:spPr>
          <a:xfrm>
            <a:off x="16067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2A99B8-DCCA-40A0-B421-94DE6F630C46}"/>
                  </a:ext>
                </a:extLst>
              </p:cNvPr>
              <p:cNvSpPr txBox="1"/>
              <p:nvPr/>
            </p:nvSpPr>
            <p:spPr>
              <a:xfrm>
                <a:off x="21118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3" name="TextBox 32">
                <a:extLst>
                  <a:ext uri="{FF2B5EF4-FFF2-40B4-BE49-F238E27FC236}">
                    <a16:creationId xmlns:a16="http://schemas.microsoft.com/office/drawing/2014/main" id="{C72A99B8-DCCA-40A0-B421-94DE6F630C46}"/>
                  </a:ext>
                </a:extLst>
              </p:cNvPr>
              <p:cNvSpPr txBox="1">
                <a:spLocks noRot="1" noChangeAspect="1" noMove="1" noResize="1" noEditPoints="1" noAdjustHandles="1" noChangeArrowheads="1" noChangeShapeType="1" noTextEdit="1"/>
              </p:cNvSpPr>
              <p:nvPr/>
            </p:nvSpPr>
            <p:spPr>
              <a:xfrm>
                <a:off x="2111863"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08EBB4C-5E48-4536-AED6-85BA9CE9F140}"/>
                  </a:ext>
                </a:extLst>
              </p:cNvPr>
              <p:cNvSpPr txBox="1"/>
              <p:nvPr/>
            </p:nvSpPr>
            <p:spPr>
              <a:xfrm>
                <a:off x="14260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C08EBB4C-5E48-4536-AED6-85BA9CE9F140}"/>
                  </a:ext>
                </a:extLst>
              </p:cNvPr>
              <p:cNvSpPr txBox="1">
                <a:spLocks noRot="1" noChangeAspect="1" noMove="1" noResize="1" noEditPoints="1" noAdjustHandles="1" noChangeArrowheads="1" noChangeShapeType="1" noTextEdit="1"/>
              </p:cNvSpPr>
              <p:nvPr/>
            </p:nvSpPr>
            <p:spPr>
              <a:xfrm>
                <a:off x="1426063"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5" name="TextBox 34">
            <a:extLst>
              <a:ext uri="{FF2B5EF4-FFF2-40B4-BE49-F238E27FC236}">
                <a16:creationId xmlns:a16="http://schemas.microsoft.com/office/drawing/2014/main" id="{50F22397-CE80-4645-AAD5-982993515ED8}"/>
              </a:ext>
            </a:extLst>
          </p:cNvPr>
          <p:cNvSpPr txBox="1"/>
          <p:nvPr/>
        </p:nvSpPr>
        <p:spPr>
          <a:xfrm>
            <a:off x="734401"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6" name="TextBox 35">
            <a:extLst>
              <a:ext uri="{FF2B5EF4-FFF2-40B4-BE49-F238E27FC236}">
                <a16:creationId xmlns:a16="http://schemas.microsoft.com/office/drawing/2014/main" id="{531B5DFA-349B-43B2-A449-5E4C46C31567}"/>
              </a:ext>
            </a:extLst>
          </p:cNvPr>
          <p:cNvSpPr txBox="1"/>
          <p:nvPr/>
        </p:nvSpPr>
        <p:spPr>
          <a:xfrm>
            <a:off x="1431104"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2302C353-8576-46DA-8F22-A824440DBA39}"/>
              </a:ext>
            </a:extLst>
          </p:cNvPr>
          <p:cNvSpPr txBox="1"/>
          <p:nvPr/>
        </p:nvSpPr>
        <p:spPr>
          <a:xfrm>
            <a:off x="1469625"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8" name="Arrow: Right 37">
            <a:extLst>
              <a:ext uri="{FF2B5EF4-FFF2-40B4-BE49-F238E27FC236}">
                <a16:creationId xmlns:a16="http://schemas.microsoft.com/office/drawing/2014/main" id="{50559C65-9968-41F9-8EDF-31BF169DF76C}"/>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3A2FCF7-5A3A-44FE-A4AA-70EAA254554E}"/>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9078" b="-426"/>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graphicFrame>
        <p:nvGraphicFramePr>
          <p:cNvPr id="35" name="Table 34">
            <a:extLst>
              <a:ext uri="{FF2B5EF4-FFF2-40B4-BE49-F238E27FC236}">
                <a16:creationId xmlns:a16="http://schemas.microsoft.com/office/drawing/2014/main" id="{975988EE-3179-4D5C-B32B-2D0272193939}"/>
              </a:ext>
            </a:extLst>
          </p:cNvPr>
          <p:cNvGraphicFramePr>
            <a:graphicFrameLocks noGrp="1"/>
          </p:cNvGraphicFramePr>
          <p:nvPr>
            <p:extLst>
              <p:ext uri="{D42A27DB-BD31-4B8C-83A1-F6EECF244321}">
                <p14:modId xmlns:p14="http://schemas.microsoft.com/office/powerpoint/2010/main" val="4229928960"/>
              </p:ext>
            </p:extLst>
          </p:nvPr>
        </p:nvGraphicFramePr>
        <p:xfrm>
          <a:off x="3962400"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6" name="Rectangle 35">
            <a:extLst>
              <a:ext uri="{FF2B5EF4-FFF2-40B4-BE49-F238E27FC236}">
                <a16:creationId xmlns:a16="http://schemas.microsoft.com/office/drawing/2014/main" id="{02308019-B4C2-4B95-8EE6-B61D3CE68B7A}"/>
              </a:ext>
            </a:extLst>
          </p:cNvPr>
          <p:cNvSpPr/>
          <p:nvPr/>
        </p:nvSpPr>
        <p:spPr>
          <a:xfrm>
            <a:off x="5404338"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Rectangle 36">
            <a:extLst>
              <a:ext uri="{FF2B5EF4-FFF2-40B4-BE49-F238E27FC236}">
                <a16:creationId xmlns:a16="http://schemas.microsoft.com/office/drawing/2014/main" id="{FEA137E0-9DC1-4B14-9CDC-7FE082E484CA}"/>
              </a:ext>
            </a:extLst>
          </p:cNvPr>
          <p:cNvSpPr/>
          <p:nvPr/>
        </p:nvSpPr>
        <p:spPr>
          <a:xfrm>
            <a:off x="4731726"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465BD71F-18C6-420F-BCF5-B868B87379D1}"/>
              </a:ext>
            </a:extLst>
          </p:cNvPr>
          <p:cNvSpPr/>
          <p:nvPr/>
        </p:nvSpPr>
        <p:spPr>
          <a:xfrm rot="5400000">
            <a:off x="4475386"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EC94F88E-BCE7-43F4-BFB2-32E558401EF2}"/>
              </a:ext>
            </a:extLst>
          </p:cNvPr>
          <p:cNvSpPr/>
          <p:nvPr/>
        </p:nvSpPr>
        <p:spPr>
          <a:xfrm rot="5400000">
            <a:off x="5117224"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71CF8A49-F39E-41F7-BCA1-985BC882EC2D}"/>
              </a:ext>
            </a:extLst>
          </p:cNvPr>
          <p:cNvSpPr/>
          <p:nvPr/>
        </p:nvSpPr>
        <p:spPr>
          <a:xfrm>
            <a:off x="4883394"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9FFDC1-488A-4FDB-99F4-A45BD584567C}"/>
                  </a:ext>
                </a:extLst>
              </p:cNvPr>
              <p:cNvSpPr txBox="1"/>
              <p:nvPr/>
            </p:nvSpPr>
            <p:spPr>
              <a:xfrm>
                <a:off x="5388463"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1" name="TextBox 40">
                <a:extLst>
                  <a:ext uri="{FF2B5EF4-FFF2-40B4-BE49-F238E27FC236}">
                    <a16:creationId xmlns:a16="http://schemas.microsoft.com/office/drawing/2014/main" id="{089FFDC1-488A-4FDB-99F4-A45BD584567C}"/>
                  </a:ext>
                </a:extLst>
              </p:cNvPr>
              <p:cNvSpPr txBox="1">
                <a:spLocks noRot="1" noChangeAspect="1" noMove="1" noResize="1" noEditPoints="1" noAdjustHandles="1" noChangeArrowheads="1" noChangeShapeType="1" noTextEdit="1"/>
              </p:cNvSpPr>
              <p:nvPr/>
            </p:nvSpPr>
            <p:spPr>
              <a:xfrm>
                <a:off x="5388463"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7138AA8-43FE-4632-8204-F5D00A4EB4A8}"/>
                  </a:ext>
                </a:extLst>
              </p:cNvPr>
              <p:cNvSpPr txBox="1"/>
              <p:nvPr/>
            </p:nvSpPr>
            <p:spPr>
              <a:xfrm>
                <a:off x="4702663"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B7138AA8-43FE-4632-8204-F5D00A4EB4A8}"/>
                  </a:ext>
                </a:extLst>
              </p:cNvPr>
              <p:cNvSpPr txBox="1">
                <a:spLocks noRot="1" noChangeAspect="1" noMove="1" noResize="1" noEditPoints="1" noAdjustHandles="1" noChangeArrowheads="1" noChangeShapeType="1" noTextEdit="1"/>
              </p:cNvSpPr>
              <p:nvPr/>
            </p:nvSpPr>
            <p:spPr>
              <a:xfrm>
                <a:off x="4702663"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Isosceles Triangle 42">
            <a:extLst>
              <a:ext uri="{FF2B5EF4-FFF2-40B4-BE49-F238E27FC236}">
                <a16:creationId xmlns:a16="http://schemas.microsoft.com/office/drawing/2014/main" id="{D541878B-83EE-4CEA-A35A-43F92C26A4C5}"/>
              </a:ext>
            </a:extLst>
          </p:cNvPr>
          <p:cNvSpPr/>
          <p:nvPr/>
        </p:nvSpPr>
        <p:spPr>
          <a:xfrm>
            <a:off x="4200525"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DF270B2B-323D-48C1-94A2-E0CA49F288EB}"/>
              </a:ext>
            </a:extLst>
          </p:cNvPr>
          <p:cNvSpPr/>
          <p:nvPr/>
        </p:nvSpPr>
        <p:spPr>
          <a:xfrm>
            <a:off x="4883394"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BF964159-F42A-413E-8B44-271D52B1BA19}"/>
              </a:ext>
            </a:extLst>
          </p:cNvPr>
          <p:cNvSpPr/>
          <p:nvPr/>
        </p:nvSpPr>
        <p:spPr>
          <a:xfrm rot="5400000">
            <a:off x="5117224"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6B7AD32E-9B2C-4543-9278-DF0930D44A06}"/>
              </a:ext>
            </a:extLst>
          </p:cNvPr>
          <p:cNvSpPr/>
          <p:nvPr/>
        </p:nvSpPr>
        <p:spPr>
          <a:xfrm rot="16200000">
            <a:off x="396198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FA67DF1-9E61-4F06-8DCA-9D5E68093A03}"/>
              </a:ext>
            </a:extLst>
          </p:cNvPr>
          <p:cNvSpPr/>
          <p:nvPr/>
        </p:nvSpPr>
        <p:spPr>
          <a:xfrm rot="16200000">
            <a:off x="4614162"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2D0DBB4D-3DD0-470C-8559-1541E3827BB2}"/>
              </a:ext>
            </a:extLst>
          </p:cNvPr>
          <p:cNvSpPr/>
          <p:nvPr/>
        </p:nvSpPr>
        <p:spPr>
          <a:xfrm rot="10800000">
            <a:off x="4883394"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1B59DF58-DE3E-470D-96FF-F2100B0B3A13}"/>
              </a:ext>
            </a:extLst>
          </p:cNvPr>
          <p:cNvSpPr/>
          <p:nvPr/>
        </p:nvSpPr>
        <p:spPr>
          <a:xfrm rot="10800000">
            <a:off x="420052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Isosceles Triangle 49">
            <a:extLst>
              <a:ext uri="{FF2B5EF4-FFF2-40B4-BE49-F238E27FC236}">
                <a16:creationId xmlns:a16="http://schemas.microsoft.com/office/drawing/2014/main" id="{718132A3-86DD-4096-822B-B19F05D56376}"/>
              </a:ext>
            </a:extLst>
          </p:cNvPr>
          <p:cNvSpPr/>
          <p:nvPr/>
        </p:nvSpPr>
        <p:spPr>
          <a:xfrm rot="16200000">
            <a:off x="3961981"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36A1A4BD-9D90-44C5-9AFC-FDEBC6E3A60F}"/>
              </a:ext>
            </a:extLst>
          </p:cNvPr>
          <p:cNvSpPr/>
          <p:nvPr/>
        </p:nvSpPr>
        <p:spPr>
          <a:xfrm rot="10800000">
            <a:off x="4200526"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B5D0085F-3DFD-4894-AFFA-E164DA395E4A}"/>
              </a:ext>
            </a:extLst>
          </p:cNvPr>
          <p:cNvSpPr/>
          <p:nvPr/>
        </p:nvSpPr>
        <p:spPr>
          <a:xfrm rot="16200000">
            <a:off x="4609400"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17D379E9-710C-487A-83E7-B3305A15BC0F}"/>
              </a:ext>
            </a:extLst>
          </p:cNvPr>
          <p:cNvSpPr/>
          <p:nvPr/>
        </p:nvSpPr>
        <p:spPr>
          <a:xfrm rot="10800000">
            <a:off x="4877679"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Arrow: Right 53">
            <a:extLst>
              <a:ext uri="{FF2B5EF4-FFF2-40B4-BE49-F238E27FC236}">
                <a16:creationId xmlns:a16="http://schemas.microsoft.com/office/drawing/2014/main" id="{C8C55080-3E24-4352-A269-3A2DEA3B21CD}"/>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D68E3EA4-B5AC-48A8-8B43-E48F4E7C93A7}"/>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
        <p:nvSpPr>
          <p:cNvPr id="56" name="TextBox 55">
            <a:extLst>
              <a:ext uri="{FF2B5EF4-FFF2-40B4-BE49-F238E27FC236}">
                <a16:creationId xmlns:a16="http://schemas.microsoft.com/office/drawing/2014/main" id="{4BE4C584-3E6B-4CBD-A3EA-19B7BA50E344}"/>
              </a:ext>
            </a:extLst>
          </p:cNvPr>
          <p:cNvSpPr txBox="1"/>
          <p:nvPr/>
        </p:nvSpPr>
        <p:spPr>
          <a:xfrm>
            <a:off x="4236410" y="1589102"/>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0FD389A2-4AED-48EC-B550-3BF8DCEC1725}"/>
              </a:ext>
            </a:extLst>
          </p:cNvPr>
          <p:cNvSpPr txBox="1"/>
          <p:nvPr/>
        </p:nvSpPr>
        <p:spPr>
          <a:xfrm>
            <a:off x="4933113" y="2226064"/>
            <a:ext cx="481222" cy="338554"/>
          </a:xfrm>
          <a:prstGeom prst="rect">
            <a:avLst/>
          </a:prstGeom>
          <a:noFill/>
        </p:spPr>
        <p:txBody>
          <a:bodyPr wrap="none" rtlCol="0">
            <a:spAutoFit/>
          </a:bodyPr>
          <a:lstStyle/>
          <a:p>
            <a:r>
              <a:rPr lang="en-US" sz="1600" dirty="0"/>
              <a:t>-10</a:t>
            </a:r>
            <a:endParaRPr lang="en-SE" sz="1600" dirty="0"/>
          </a:p>
        </p:txBody>
      </p:sp>
      <p:sp>
        <p:nvSpPr>
          <p:cNvPr id="58" name="TextBox 57">
            <a:extLst>
              <a:ext uri="{FF2B5EF4-FFF2-40B4-BE49-F238E27FC236}">
                <a16:creationId xmlns:a16="http://schemas.microsoft.com/office/drawing/2014/main" id="{37A319C1-3230-46D4-B80C-EF2E70C5A358}"/>
              </a:ext>
            </a:extLst>
          </p:cNvPr>
          <p:cNvSpPr txBox="1"/>
          <p:nvPr/>
        </p:nvSpPr>
        <p:spPr>
          <a:xfrm>
            <a:off x="4971634" y="1592133"/>
            <a:ext cx="367408" cy="338554"/>
          </a:xfrm>
          <a:prstGeom prst="rect">
            <a:avLst/>
          </a:prstGeom>
          <a:noFill/>
        </p:spPr>
        <p:txBody>
          <a:bodyPr wrap="none" rtlCol="0">
            <a:spAutoFit/>
          </a:bodyPr>
          <a:lstStyle/>
          <a:p>
            <a:r>
              <a:rPr lang="en-US" sz="1600" dirty="0"/>
              <a:t>-6</a:t>
            </a:r>
            <a:endParaRPr lang="en-SE" sz="1600" dirty="0"/>
          </a:p>
        </p:txBody>
      </p:sp>
      <p:graphicFrame>
        <p:nvGraphicFramePr>
          <p:cNvPr id="59" name="Table 58">
            <a:extLst>
              <a:ext uri="{FF2B5EF4-FFF2-40B4-BE49-F238E27FC236}">
                <a16:creationId xmlns:a16="http://schemas.microsoft.com/office/drawing/2014/main" id="{36834B8E-220F-4251-BF79-A81FD2447729}"/>
              </a:ext>
            </a:extLst>
          </p:cNvPr>
          <p:cNvGraphicFramePr>
            <a:graphicFrameLocks noGrp="1"/>
          </p:cNvGraphicFramePr>
          <p:nvPr>
            <p:extLst>
              <p:ext uri="{D42A27DB-BD31-4B8C-83A1-F6EECF244321}">
                <p14:modId xmlns:p14="http://schemas.microsoft.com/office/powerpoint/2010/main" val="4232413865"/>
              </p:ext>
            </p:extLst>
          </p:nvPr>
        </p:nvGraphicFramePr>
        <p:xfrm>
          <a:off x="607909"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618D8B99-79F4-4C51-B237-E824D463BADD}"/>
              </a:ext>
            </a:extLst>
          </p:cNvPr>
          <p:cNvSpPr/>
          <p:nvPr/>
        </p:nvSpPr>
        <p:spPr>
          <a:xfrm>
            <a:off x="2049847"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1" name="Rectangle 60">
            <a:extLst>
              <a:ext uri="{FF2B5EF4-FFF2-40B4-BE49-F238E27FC236}">
                <a16:creationId xmlns:a16="http://schemas.microsoft.com/office/drawing/2014/main" id="{0C1024EE-AFDF-4DBF-AD86-DB9254AAE215}"/>
              </a:ext>
            </a:extLst>
          </p:cNvPr>
          <p:cNvSpPr/>
          <p:nvPr/>
        </p:nvSpPr>
        <p:spPr>
          <a:xfrm>
            <a:off x="1377235"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Isosceles Triangle 61">
            <a:extLst>
              <a:ext uri="{FF2B5EF4-FFF2-40B4-BE49-F238E27FC236}">
                <a16:creationId xmlns:a16="http://schemas.microsoft.com/office/drawing/2014/main" id="{2E55D881-53CA-4668-AACA-23AFC3F0C8D1}"/>
              </a:ext>
            </a:extLst>
          </p:cNvPr>
          <p:cNvSpPr/>
          <p:nvPr/>
        </p:nvSpPr>
        <p:spPr>
          <a:xfrm rot="5400000">
            <a:off x="1120895"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CBE2C30E-0F95-4743-A6D4-2F856C8CC2B1}"/>
              </a:ext>
            </a:extLst>
          </p:cNvPr>
          <p:cNvSpPr/>
          <p:nvPr/>
        </p:nvSpPr>
        <p:spPr>
          <a:xfrm rot="5400000">
            <a:off x="1762733"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E4CFA75A-8B74-4B79-9E81-2ABEC7C36537}"/>
              </a:ext>
            </a:extLst>
          </p:cNvPr>
          <p:cNvSpPr/>
          <p:nvPr/>
        </p:nvSpPr>
        <p:spPr>
          <a:xfrm>
            <a:off x="1528903"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9352374-50FD-446F-8EB3-12F20DAE9DE4}"/>
                  </a:ext>
                </a:extLst>
              </p:cNvPr>
              <p:cNvSpPr txBox="1"/>
              <p:nvPr/>
            </p:nvSpPr>
            <p:spPr>
              <a:xfrm>
                <a:off x="2033972"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5" name="TextBox 64">
                <a:extLst>
                  <a:ext uri="{FF2B5EF4-FFF2-40B4-BE49-F238E27FC236}">
                    <a16:creationId xmlns:a16="http://schemas.microsoft.com/office/drawing/2014/main" id="{D9352374-50FD-446F-8EB3-12F20DAE9DE4}"/>
                  </a:ext>
                </a:extLst>
              </p:cNvPr>
              <p:cNvSpPr txBox="1">
                <a:spLocks noRot="1" noChangeAspect="1" noMove="1" noResize="1" noEditPoints="1" noAdjustHandles="1" noChangeArrowheads="1" noChangeShapeType="1" noTextEdit="1"/>
              </p:cNvSpPr>
              <p:nvPr/>
            </p:nvSpPr>
            <p:spPr>
              <a:xfrm>
                <a:off x="2033972"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D8D497-978B-4DA8-B055-EC146178FCE7}"/>
                  </a:ext>
                </a:extLst>
              </p:cNvPr>
              <p:cNvSpPr txBox="1"/>
              <p:nvPr/>
            </p:nvSpPr>
            <p:spPr>
              <a:xfrm>
                <a:off x="1348172"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90D8D497-978B-4DA8-B055-EC146178FCE7}"/>
                  </a:ext>
                </a:extLst>
              </p:cNvPr>
              <p:cNvSpPr txBox="1">
                <a:spLocks noRot="1" noChangeAspect="1" noMove="1" noResize="1" noEditPoints="1" noAdjustHandles="1" noChangeArrowheads="1" noChangeShapeType="1" noTextEdit="1"/>
              </p:cNvSpPr>
              <p:nvPr/>
            </p:nvSpPr>
            <p:spPr>
              <a:xfrm>
                <a:off x="1348172" y="926832"/>
                <a:ext cx="685800" cy="307777"/>
              </a:xfrm>
              <a:prstGeom prst="rect">
                <a:avLst/>
              </a:prstGeom>
              <a:blipFill>
                <a:blip r:embed="rId6"/>
                <a:stretch>
                  <a:fillRect/>
                </a:stretch>
              </a:blipFill>
            </p:spPr>
            <p:txBody>
              <a:bodyPr/>
              <a:lstStyle/>
              <a:p>
                <a:r>
                  <a:rPr lang="en-SE">
                    <a:noFill/>
                  </a:rPr>
                  <a:t> </a:t>
                </a:r>
              </a:p>
            </p:txBody>
          </p:sp>
        </mc:Fallback>
      </mc:AlternateContent>
      <p:sp>
        <p:nvSpPr>
          <p:cNvPr id="67" name="Isosceles Triangle 66">
            <a:extLst>
              <a:ext uri="{FF2B5EF4-FFF2-40B4-BE49-F238E27FC236}">
                <a16:creationId xmlns:a16="http://schemas.microsoft.com/office/drawing/2014/main" id="{35B3F083-7E53-459E-8076-088CA92D310E}"/>
              </a:ext>
            </a:extLst>
          </p:cNvPr>
          <p:cNvSpPr/>
          <p:nvPr/>
        </p:nvSpPr>
        <p:spPr>
          <a:xfrm>
            <a:off x="846034"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735F526C-5356-4957-A480-2EF1CA87025B}"/>
              </a:ext>
            </a:extLst>
          </p:cNvPr>
          <p:cNvSpPr/>
          <p:nvPr/>
        </p:nvSpPr>
        <p:spPr>
          <a:xfrm>
            <a:off x="1528903"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432F2E11-5F99-4D18-B54C-9C42532FBF09}"/>
              </a:ext>
            </a:extLst>
          </p:cNvPr>
          <p:cNvSpPr/>
          <p:nvPr/>
        </p:nvSpPr>
        <p:spPr>
          <a:xfrm rot="5400000">
            <a:off x="1762733"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ABBE7D56-9969-4ACB-8619-068FBF65EAF6}"/>
              </a:ext>
            </a:extLst>
          </p:cNvPr>
          <p:cNvSpPr/>
          <p:nvPr/>
        </p:nvSpPr>
        <p:spPr>
          <a:xfrm rot="16200000">
            <a:off x="607489"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4C8F88CD-9330-4A9E-9C7A-6DB9F9CD097B}"/>
              </a:ext>
            </a:extLst>
          </p:cNvPr>
          <p:cNvSpPr/>
          <p:nvPr/>
        </p:nvSpPr>
        <p:spPr>
          <a:xfrm rot="16200000">
            <a:off x="1259671"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2" name="Isosceles Triangle 71">
            <a:extLst>
              <a:ext uri="{FF2B5EF4-FFF2-40B4-BE49-F238E27FC236}">
                <a16:creationId xmlns:a16="http://schemas.microsoft.com/office/drawing/2014/main" id="{9FB8E990-350B-48DB-B629-F333088FF724}"/>
              </a:ext>
            </a:extLst>
          </p:cNvPr>
          <p:cNvSpPr/>
          <p:nvPr/>
        </p:nvSpPr>
        <p:spPr>
          <a:xfrm rot="10800000">
            <a:off x="1528903"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3" name="Isosceles Triangle 72">
            <a:extLst>
              <a:ext uri="{FF2B5EF4-FFF2-40B4-BE49-F238E27FC236}">
                <a16:creationId xmlns:a16="http://schemas.microsoft.com/office/drawing/2014/main" id="{E61D68F8-D52A-4E0B-9E08-33AC3CA7D19F}"/>
              </a:ext>
            </a:extLst>
          </p:cNvPr>
          <p:cNvSpPr/>
          <p:nvPr/>
        </p:nvSpPr>
        <p:spPr>
          <a:xfrm rot="10800000">
            <a:off x="846034"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4" name="Isosceles Triangle 73">
            <a:extLst>
              <a:ext uri="{FF2B5EF4-FFF2-40B4-BE49-F238E27FC236}">
                <a16:creationId xmlns:a16="http://schemas.microsoft.com/office/drawing/2014/main" id="{E41471E6-4246-4BB4-A959-A562873D34A2}"/>
              </a:ext>
            </a:extLst>
          </p:cNvPr>
          <p:cNvSpPr/>
          <p:nvPr/>
        </p:nvSpPr>
        <p:spPr>
          <a:xfrm rot="16200000">
            <a:off x="607490"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5" name="Isosceles Triangle 74">
            <a:extLst>
              <a:ext uri="{FF2B5EF4-FFF2-40B4-BE49-F238E27FC236}">
                <a16:creationId xmlns:a16="http://schemas.microsoft.com/office/drawing/2014/main" id="{B46A19AE-0520-446F-8609-AFC0B3425238}"/>
              </a:ext>
            </a:extLst>
          </p:cNvPr>
          <p:cNvSpPr/>
          <p:nvPr/>
        </p:nvSpPr>
        <p:spPr>
          <a:xfrm rot="10800000">
            <a:off x="846035"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Isosceles Triangle 75">
            <a:extLst>
              <a:ext uri="{FF2B5EF4-FFF2-40B4-BE49-F238E27FC236}">
                <a16:creationId xmlns:a16="http://schemas.microsoft.com/office/drawing/2014/main" id="{F61F40CF-BC60-44B5-9C34-E2FEFA3AB12D}"/>
              </a:ext>
            </a:extLst>
          </p:cNvPr>
          <p:cNvSpPr/>
          <p:nvPr/>
        </p:nvSpPr>
        <p:spPr>
          <a:xfrm rot="16200000">
            <a:off x="1254909"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E0177C6D-6993-4110-A6B6-1A0AC3B8FDBA}"/>
              </a:ext>
            </a:extLst>
          </p:cNvPr>
          <p:cNvSpPr/>
          <p:nvPr/>
        </p:nvSpPr>
        <p:spPr>
          <a:xfrm rot="10800000">
            <a:off x="1523188"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+.1⋅(−6)=−10.6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+.2⋅(−10)=−7.8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55" name="TextBox 54">
            <a:extLst>
              <a:ext uri="{FF2B5EF4-FFF2-40B4-BE49-F238E27FC236}">
                <a16:creationId xmlns:a16="http://schemas.microsoft.com/office/drawing/2014/main" id="{475E69E2-BF05-4AC3-8A45-4D16EB7A3BA0}"/>
              </a:ext>
            </a:extLst>
          </p:cNvPr>
          <p:cNvSpPr txBox="1"/>
          <p:nvPr/>
        </p:nvSpPr>
        <p:spPr>
          <a:xfrm>
            <a:off x="898584" y="1605282"/>
            <a:ext cx="481222" cy="338554"/>
          </a:xfrm>
          <a:prstGeom prst="rect">
            <a:avLst/>
          </a:prstGeom>
          <a:noFill/>
        </p:spPr>
        <p:txBody>
          <a:bodyPr wrap="none" rtlCol="0">
            <a:spAutoFit/>
          </a:bodyPr>
          <a:lstStyle/>
          <a:p>
            <a:r>
              <a:rPr lang="en-US" sz="1600" dirty="0"/>
              <a:t>-10</a:t>
            </a:r>
            <a:endParaRPr lang="en-SE" sz="1600" dirty="0"/>
          </a:p>
        </p:txBody>
      </p:sp>
      <p:sp>
        <p:nvSpPr>
          <p:cNvPr id="56" name="TextBox 55">
            <a:extLst>
              <a:ext uri="{FF2B5EF4-FFF2-40B4-BE49-F238E27FC236}">
                <a16:creationId xmlns:a16="http://schemas.microsoft.com/office/drawing/2014/main" id="{341412D6-C7CE-43B3-AA07-DF99FF6FD190}"/>
              </a:ext>
            </a:extLst>
          </p:cNvPr>
          <p:cNvSpPr txBox="1"/>
          <p:nvPr/>
        </p:nvSpPr>
        <p:spPr>
          <a:xfrm>
            <a:off x="1595287" y="2242244"/>
            <a:ext cx="481222" cy="338554"/>
          </a:xfrm>
          <a:prstGeom prst="rect">
            <a:avLst/>
          </a:prstGeom>
          <a:noFill/>
        </p:spPr>
        <p:txBody>
          <a:bodyPr wrap="none" rtlCol="0">
            <a:spAutoFit/>
          </a:bodyPr>
          <a:lstStyle/>
          <a:p>
            <a:r>
              <a:rPr lang="en-US" sz="1600" dirty="0"/>
              <a:t>-10</a:t>
            </a:r>
            <a:endParaRPr lang="en-SE" sz="1600" dirty="0"/>
          </a:p>
        </p:txBody>
      </p:sp>
      <p:sp>
        <p:nvSpPr>
          <p:cNvPr id="57" name="TextBox 56">
            <a:extLst>
              <a:ext uri="{FF2B5EF4-FFF2-40B4-BE49-F238E27FC236}">
                <a16:creationId xmlns:a16="http://schemas.microsoft.com/office/drawing/2014/main" id="{42D49FE5-5705-414B-A426-98D0A15A3FA0}"/>
              </a:ext>
            </a:extLst>
          </p:cNvPr>
          <p:cNvSpPr txBox="1"/>
          <p:nvPr/>
        </p:nvSpPr>
        <p:spPr>
          <a:xfrm>
            <a:off x="1633808"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Bellman Exp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ea typeface="ＭＳ Ｐゴシック" pitchFamily="34" charset="-128"/>
                </a:endParaRPr>
              </a:p>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1014" t="-1453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extLst>
              <p:ext uri="{D42A27DB-BD31-4B8C-83A1-F6EECF244321}">
                <p14:modId xmlns:p14="http://schemas.microsoft.com/office/powerpoint/2010/main" val="1263876771"/>
              </p:ext>
            </p:extLst>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993662"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678486"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679462" y="1603776"/>
            <a:ext cx="470000" cy="338554"/>
          </a:xfrm>
          <a:prstGeom prst="rect">
            <a:avLst/>
          </a:prstGeom>
          <a:noFill/>
        </p:spPr>
        <p:txBody>
          <a:bodyPr wrap="none" rtlCol="0">
            <a:spAutoFit/>
          </a:bodyPr>
          <a:lstStyle/>
          <a:p>
            <a:r>
              <a:rPr lang="en-US" sz="1600" dirty="0"/>
              <a:t>6.5</a:t>
            </a:r>
            <a:endParaRPr lang="en-SE" sz="1600" dirty="0"/>
          </a:p>
        </p:txBody>
      </p:sp>
      <p:graphicFrame>
        <p:nvGraphicFramePr>
          <p:cNvPr id="24" name="Table 23">
            <a:extLst>
              <a:ext uri="{FF2B5EF4-FFF2-40B4-BE49-F238E27FC236}">
                <a16:creationId xmlns:a16="http://schemas.microsoft.com/office/drawing/2014/main" id="{F767D7CD-E5F9-4847-A1D0-F9D00005566A}"/>
              </a:ext>
            </a:extLst>
          </p:cNvPr>
          <p:cNvGraphicFramePr>
            <a:graphicFrameLocks noGrp="1"/>
          </p:cNvGraphicFramePr>
          <p:nvPr>
            <p:extLst>
              <p:ext uri="{D42A27DB-BD31-4B8C-83A1-F6EECF244321}">
                <p14:modId xmlns:p14="http://schemas.microsoft.com/office/powerpoint/2010/main" val="583437861"/>
              </p:ext>
            </p:extLst>
          </p:nvPr>
        </p:nvGraphicFramePr>
        <p:xfrm>
          <a:off x="637813" y="59236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306ADDB5-4681-4E78-9424-568B37ED5DE5}"/>
              </a:ext>
            </a:extLst>
          </p:cNvPr>
          <p:cNvSpPr/>
          <p:nvPr/>
        </p:nvSpPr>
        <p:spPr>
          <a:xfrm>
            <a:off x="2079751" y="13155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C7537E62-96EC-47CB-8A4A-761724176281}"/>
              </a:ext>
            </a:extLst>
          </p:cNvPr>
          <p:cNvSpPr/>
          <p:nvPr/>
        </p:nvSpPr>
        <p:spPr>
          <a:xfrm>
            <a:off x="1407139" y="6868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67B99E0C-F2D1-499D-BFE6-ABBBC9C60E28}"/>
              </a:ext>
            </a:extLst>
          </p:cNvPr>
          <p:cNvSpPr/>
          <p:nvPr/>
        </p:nvSpPr>
        <p:spPr>
          <a:xfrm rot="5400000">
            <a:off x="1150799" y="147462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83A34F07-2E1F-4898-BE5B-06DA539A4A6F}"/>
              </a:ext>
            </a:extLst>
          </p:cNvPr>
          <p:cNvSpPr/>
          <p:nvPr/>
        </p:nvSpPr>
        <p:spPr>
          <a:xfrm rot="5400000">
            <a:off x="1792637" y="14746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55550F28-1A3F-4214-914D-F1068CA06F52}"/>
              </a:ext>
            </a:extLst>
          </p:cNvPr>
          <p:cNvSpPr/>
          <p:nvPr/>
        </p:nvSpPr>
        <p:spPr>
          <a:xfrm>
            <a:off x="1558807" y="18733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2799E7-2128-4D93-A2F5-28F56E0EED9F}"/>
                  </a:ext>
                </a:extLst>
              </p:cNvPr>
              <p:cNvSpPr txBox="1"/>
              <p:nvPr/>
            </p:nvSpPr>
            <p:spPr>
              <a:xfrm>
                <a:off x="2063876" y="152187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4" name="TextBox 33">
                <a:extLst>
                  <a:ext uri="{FF2B5EF4-FFF2-40B4-BE49-F238E27FC236}">
                    <a16:creationId xmlns:a16="http://schemas.microsoft.com/office/drawing/2014/main" id="{F82799E7-2128-4D93-A2F5-28F56E0EED9F}"/>
                  </a:ext>
                </a:extLst>
              </p:cNvPr>
              <p:cNvSpPr txBox="1">
                <a:spLocks noRot="1" noChangeAspect="1" noMove="1" noResize="1" noEditPoints="1" noAdjustHandles="1" noChangeArrowheads="1" noChangeShapeType="1" noTextEdit="1"/>
              </p:cNvSpPr>
              <p:nvPr/>
            </p:nvSpPr>
            <p:spPr>
              <a:xfrm>
                <a:off x="2063876" y="152187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EF26AB-977A-4647-8FB6-4A7DFD9F57CF}"/>
                  </a:ext>
                </a:extLst>
              </p:cNvPr>
              <p:cNvSpPr txBox="1"/>
              <p:nvPr/>
            </p:nvSpPr>
            <p:spPr>
              <a:xfrm>
                <a:off x="1378076" y="90959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28EF26AB-977A-4647-8FB6-4A7DFD9F57CF}"/>
                  </a:ext>
                </a:extLst>
              </p:cNvPr>
              <p:cNvSpPr txBox="1">
                <a:spLocks noRot="1" noChangeAspect="1" noMove="1" noResize="1" noEditPoints="1" noAdjustHandles="1" noChangeArrowheads="1" noChangeShapeType="1" noTextEdit="1"/>
              </p:cNvSpPr>
              <p:nvPr/>
            </p:nvSpPr>
            <p:spPr>
              <a:xfrm>
                <a:off x="1378076" y="909593"/>
                <a:ext cx="685800" cy="307777"/>
              </a:xfrm>
              <a:prstGeom prst="rect">
                <a:avLst/>
              </a:prstGeom>
              <a:blipFill>
                <a:blip r:embed="rId8"/>
                <a:stretch>
                  <a:fillRect/>
                </a:stretch>
              </a:blipFill>
            </p:spPr>
            <p:txBody>
              <a:bodyPr/>
              <a:lstStyle/>
              <a:p>
                <a:r>
                  <a:rPr lang="en-SE">
                    <a:noFill/>
                  </a:rPr>
                  <a:t> </a:t>
                </a:r>
              </a:p>
            </p:txBody>
          </p:sp>
        </mc:Fallback>
      </mc:AlternateContent>
      <p:sp>
        <p:nvSpPr>
          <p:cNvPr id="36" name="TextBox 35">
            <a:extLst>
              <a:ext uri="{FF2B5EF4-FFF2-40B4-BE49-F238E27FC236}">
                <a16:creationId xmlns:a16="http://schemas.microsoft.com/office/drawing/2014/main" id="{1DF10DC2-3B10-453D-B80E-D063BDA579A0}"/>
              </a:ext>
            </a:extLst>
          </p:cNvPr>
          <p:cNvSpPr txBox="1"/>
          <p:nvPr/>
        </p:nvSpPr>
        <p:spPr>
          <a:xfrm>
            <a:off x="686414" y="1588043"/>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7" name="TextBox 36">
            <a:extLst>
              <a:ext uri="{FF2B5EF4-FFF2-40B4-BE49-F238E27FC236}">
                <a16:creationId xmlns:a16="http://schemas.microsoft.com/office/drawing/2014/main" id="{8FCCF15A-8147-47F6-ACD7-45D62319DA56}"/>
              </a:ext>
            </a:extLst>
          </p:cNvPr>
          <p:cNvSpPr txBox="1"/>
          <p:nvPr/>
        </p:nvSpPr>
        <p:spPr>
          <a:xfrm>
            <a:off x="1383117" y="2225005"/>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38" name="TextBox 37">
            <a:extLst>
              <a:ext uri="{FF2B5EF4-FFF2-40B4-BE49-F238E27FC236}">
                <a16:creationId xmlns:a16="http://schemas.microsoft.com/office/drawing/2014/main" id="{C01BF6F3-D32A-4284-B0C6-9932633A9BA3}"/>
              </a:ext>
            </a:extLst>
          </p:cNvPr>
          <p:cNvSpPr txBox="1"/>
          <p:nvPr/>
        </p:nvSpPr>
        <p:spPr>
          <a:xfrm>
            <a:off x="1421638" y="1591074"/>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sp>
        <p:nvSpPr>
          <p:cNvPr id="39" name="Arrow: Right 38">
            <a:extLst>
              <a:ext uri="{FF2B5EF4-FFF2-40B4-BE49-F238E27FC236}">
                <a16:creationId xmlns:a16="http://schemas.microsoft.com/office/drawing/2014/main" id="{1A4711BC-44A4-4D1B-82F0-EBD5265D63C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EA13D83F-3599-4F2A-A8EC-2F9A8A121DB4}"/>
              </a:ext>
            </a:extLst>
          </p:cNvPr>
          <p:cNvSpPr/>
          <p:nvPr/>
        </p:nvSpPr>
        <p:spPr>
          <a:xfrm>
            <a:off x="2787045" y="807431"/>
            <a:ext cx="800219" cy="646331"/>
          </a:xfrm>
          <a:prstGeom prst="rect">
            <a:avLst/>
          </a:prstGeom>
        </p:spPr>
        <p:txBody>
          <a:bodyPr wrap="none">
            <a:spAutoFit/>
          </a:bodyPr>
          <a:lstStyle/>
          <a:p>
            <a:r>
              <a:rPr lang="en-US" dirty="0"/>
              <a:t>Policy</a:t>
            </a:r>
          </a:p>
          <a:p>
            <a:r>
              <a:rPr lang="en-US" dirty="0"/>
              <a:t>Eval</a:t>
            </a:r>
            <a:endParaRPr lang="en-SE"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5.3≈2.8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5.3≈6.5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7.5</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+0.1⋅5.3≈4.</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.8⋅6.5+.2⋅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.3+.1⋅6.5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3500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711600"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sz="3300" dirty="0">
                    <a:solidFill>
                      <a:schemeClr val="tx1"/>
                    </a:solidFill>
                  </a:rPr>
                  <a:t>Bellman </a:t>
                </a:r>
                <a:r>
                  <a:rPr lang="en-US" sz="3300" dirty="0" err="1">
                    <a:solidFill>
                      <a:schemeClr val="tx1"/>
                    </a:solidFill>
                  </a:rPr>
                  <a:t>Opt</a:t>
                </a:r>
                <a:r>
                  <a:rPr lang="en-US" sz="3300" dirty="0">
                    <a:solidFill>
                      <a:schemeClr val="tx1"/>
                    </a:solidFill>
                  </a:rPr>
                  <a:t> Equation for Det Env: </a:t>
                </a:r>
                <a14:m>
                  <m:oMath xmlns:m="http://schemas.openxmlformats.org/officeDocument/2006/math">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e>
                    </m:d>
                    <m:r>
                      <a:rPr lang="en-US" sz="3300">
                        <a:solidFill>
                          <a:schemeClr val="tx1"/>
                        </a:solidFill>
                        <a:latin typeface="Cambria Math" panose="02040503050406030204" pitchFamily="18" charset="0"/>
                      </a:rPr>
                      <m:t>=</m:t>
                    </m:r>
                    <m:limLow>
                      <m:limLowPr>
                        <m:ctrlPr>
                          <a:rPr lang="en-US" sz="3300" i="1">
                            <a:solidFill>
                              <a:schemeClr val="tx1"/>
                            </a:solidFill>
                            <a:latin typeface="Cambria Math" panose="02040503050406030204" pitchFamily="18" charset="0"/>
                          </a:rPr>
                        </m:ctrlPr>
                      </m:limLowPr>
                      <m:e>
                        <m:r>
                          <m:rPr>
                            <m:sty m:val="p"/>
                          </m:rPr>
                          <a:rPr lang="en-US" sz="3300">
                            <a:solidFill>
                              <a:schemeClr val="tx1"/>
                            </a:solidFill>
                            <a:latin typeface="Cambria Math" panose="02040503050406030204" pitchFamily="18" charset="0"/>
                          </a:rPr>
                          <m:t>max</m:t>
                        </m:r>
                      </m:e>
                      <m:lim>
                        <m:r>
                          <a:rPr lang="en-US" sz="3300">
                            <a:solidFill>
                              <a:schemeClr val="tx1"/>
                            </a:solidFill>
                            <a:latin typeface="Cambria Math" panose="02040503050406030204" pitchFamily="18" charset="0"/>
                          </a:rPr>
                          <m:t>𝑎</m:t>
                        </m:r>
                      </m:lim>
                    </m:limLow>
                    <m:r>
                      <a:rPr lang="en-US" sz="3300">
                        <a:solidFill>
                          <a:schemeClr val="tx1"/>
                        </a:solidFill>
                        <a:latin typeface="Cambria Math" panose="02040503050406030204" pitchFamily="18" charset="0"/>
                      </a:rPr>
                      <m:t> </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𝑞</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𝑎</m:t>
                        </m:r>
                      </m:e>
                    </m:d>
                    <m:r>
                      <a:rPr lang="en-US" sz="3300">
                        <a:solidFill>
                          <a:schemeClr val="tx1"/>
                        </a:solidFill>
                        <a:latin typeface="Cambria Math" panose="02040503050406030204" pitchFamily="18" charset="0"/>
                      </a:rPr>
                      <m:t>=</m:t>
                    </m:r>
                    <m:sSubSup>
                      <m:sSubSupPr>
                        <m:ctrlPr>
                          <a:rPr lang="en-US" sz="3300" i="1">
                            <a:solidFill>
                              <a:schemeClr val="tx1"/>
                            </a:solidFill>
                            <a:latin typeface="Cambria Math" panose="02040503050406030204" pitchFamily="18" charset="0"/>
                          </a:rPr>
                        </m:ctrlPr>
                      </m:sSubSupPr>
                      <m:e>
                        <m:r>
                          <a:rPr lang="en-US" sz="3300">
                            <a:solidFill>
                              <a:schemeClr val="tx1"/>
                            </a:solidFill>
                            <a:latin typeface="Cambria Math" panose="02040503050406030204" pitchFamily="18" charset="0"/>
                          </a:rPr>
                          <m:t>𝑅</m:t>
                        </m:r>
                      </m:e>
                      <m:sub>
                        <m:r>
                          <a:rPr lang="en-US" sz="3300">
                            <a:solidFill>
                              <a:schemeClr val="tx1"/>
                            </a:solidFill>
                            <a:latin typeface="Cambria Math" panose="02040503050406030204" pitchFamily="18" charset="0"/>
                          </a:rPr>
                          <m:t>𝑠</m:t>
                        </m:r>
                      </m:sub>
                      <m:sup>
                        <m:r>
                          <a:rPr lang="en-US" sz="3300">
                            <a:solidFill>
                              <a:schemeClr val="tx1"/>
                            </a:solidFill>
                            <a:latin typeface="Cambria Math" panose="02040503050406030204" pitchFamily="18" charset="0"/>
                          </a:rPr>
                          <m:t>𝑎</m:t>
                        </m:r>
                      </m:sup>
                    </m:sSubSup>
                    <m:r>
                      <a:rPr lang="en-US" sz="3300">
                        <a:solidFill>
                          <a:schemeClr val="tx1"/>
                        </a:solidFill>
                        <a:latin typeface="Cambria Math" panose="02040503050406030204" pitchFamily="18" charset="0"/>
                      </a:rPr>
                      <m:t>+</m:t>
                    </m:r>
                    <m:r>
                      <a:rPr lang="en-US" sz="3300">
                        <a:solidFill>
                          <a:schemeClr val="tx1"/>
                        </a:solidFill>
                        <a:latin typeface="Cambria Math" panose="02040503050406030204" pitchFamily="18" charset="0"/>
                      </a:rPr>
                      <m:t>𝛾</m:t>
                    </m:r>
                    <m:sSub>
                      <m:sSubPr>
                        <m:ctrlPr>
                          <a:rPr lang="en-US" sz="3300" i="1">
                            <a:solidFill>
                              <a:schemeClr val="tx1"/>
                            </a:solidFill>
                            <a:latin typeface="Cambria Math" panose="02040503050406030204" pitchFamily="18" charset="0"/>
                          </a:rPr>
                        </m:ctrlPr>
                      </m:sSubPr>
                      <m:e>
                        <m:r>
                          <a:rPr lang="en-US" sz="3300">
                            <a:solidFill>
                              <a:schemeClr val="tx1"/>
                            </a:solidFill>
                            <a:latin typeface="Cambria Math" panose="02040503050406030204" pitchFamily="18" charset="0"/>
                          </a:rPr>
                          <m:t>𝑣</m:t>
                        </m:r>
                      </m:e>
                      <m:sub>
                        <m:r>
                          <a:rPr lang="en-US" sz="3300">
                            <a:solidFill>
                              <a:schemeClr val="tx1"/>
                            </a:solidFill>
                            <a:latin typeface="Cambria Math" panose="02040503050406030204" pitchFamily="18" charset="0"/>
                          </a:rPr>
                          <m:t>∗</m:t>
                        </m:r>
                      </m:sub>
                    </m:sSub>
                    <m:d>
                      <m:dPr>
                        <m:ctrlPr>
                          <a:rPr lang="en-US" sz="3300" i="1">
                            <a:solidFill>
                              <a:schemeClr val="tx1"/>
                            </a:solidFill>
                            <a:latin typeface="Cambria Math" panose="02040503050406030204" pitchFamily="18" charset="0"/>
                          </a:rPr>
                        </m:ctrlPr>
                      </m:dPr>
                      <m:e>
                        <m:r>
                          <a:rPr lang="en-US" sz="3300">
                            <a:solidFill>
                              <a:schemeClr val="tx1"/>
                            </a:solidFill>
                            <a:latin typeface="Cambria Math" panose="02040503050406030204" pitchFamily="18" charset="0"/>
                          </a:rPr>
                          <m:t>𝑠</m:t>
                        </m:r>
                        <m:r>
                          <a:rPr lang="en-US" sz="3300">
                            <a:solidFill>
                              <a:schemeClr val="tx1"/>
                            </a:solidFill>
                            <a:latin typeface="Cambria Math" panose="02040503050406030204" pitchFamily="18" charset="0"/>
                          </a:rPr>
                          <m:t>′</m:t>
                        </m:r>
                      </m:e>
                    </m:d>
                  </m:oMath>
                </a14:m>
                <a:endParaRPr lang="en-US" sz="3300" dirty="0">
                  <a:solidFill>
                    <a:schemeClr val="tx1"/>
                  </a:solidFill>
                </a:endParaRP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 9, −11,−1+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r>
                      <a:rPr lang="en-US" b="0" i="1" smtClean="0">
                        <a:solidFill>
                          <a:schemeClr val="tx1"/>
                        </a:solidFill>
                        <a:latin typeface="Cambria Math" panose="02040503050406030204" pitchFamily="18" charset="0"/>
                        <a:ea typeface="ＭＳ Ｐゴシック" pitchFamily="34" charset="-128"/>
                      </a:rPr>
                      <m:t>=9</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=−11</m:t>
                    </m:r>
                  </m:oMath>
                </a14:m>
                <a:endParaRPr lang="en-US" b="0"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𝑞</m:t>
                        </m:r>
                      </m:e>
                      <m:sub>
                        <m:r>
                          <a:rPr lang="en-US" b="0" i="1" smtClean="0">
                            <a:solidFill>
                              <a:schemeClr val="tx1"/>
                            </a:solidFill>
                            <a:latin typeface="Cambria Math" panose="02040503050406030204" pitchFamily="18" charset="0"/>
                            <a:ea typeface="ＭＳ Ｐゴシック" pitchFamily="34" charset="-128"/>
                          </a:rPr>
                          <m:t>∗</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r>
                          <a:rPr lang="en-US" b="0"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𝑟</m:t>
                        </m:r>
                      </m:e>
                    </m:d>
                    <m:r>
                      <a:rPr lang="en-US"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m:t>
                    </m:r>
                    <m:limLow>
                      <m:limLowPr>
                        <m:ctrlPr>
                          <a:rPr lang="en-US" i="1">
                            <a:solidFill>
                              <a:schemeClr val="tx1"/>
                            </a:solidFill>
                            <a:latin typeface="Cambria Math" panose="02040503050406030204" pitchFamily="18" charset="0"/>
                            <a:ea typeface="ＭＳ Ｐゴシック" pitchFamily="34" charset="-128"/>
                          </a:rPr>
                        </m:ctrlPr>
                      </m:limLowPr>
                      <m:e>
                        <m:r>
                          <m:rPr>
                            <m:sty m:val="p"/>
                          </m:rPr>
                          <a:rPr lang="en-US">
                            <a:solidFill>
                              <a:schemeClr val="tx1"/>
                            </a:solidFill>
                            <a:latin typeface="Cambria Math" panose="02040503050406030204" pitchFamily="18" charset="0"/>
                            <a:ea typeface="ＭＳ Ｐゴシック" pitchFamily="34" charset="-128"/>
                          </a:rPr>
                          <m:t>max</m:t>
                        </m:r>
                      </m:e>
                      <m:lim>
                        <m:r>
                          <a:rPr lang="en-US" i="1">
                            <a:solidFill>
                              <a:schemeClr val="tx1"/>
                            </a:solidFill>
                            <a:latin typeface="Cambria Math" panose="02040503050406030204" pitchFamily="18" charset="0"/>
                            <a:ea typeface="ＭＳ Ｐゴシック" pitchFamily="34" charset="-128"/>
                          </a:rPr>
                          <m:t>𝑎</m:t>
                        </m:r>
                      </m:lim>
                    </m:limLow>
                    <m:r>
                      <a:rPr lang="en-US" i="1">
                        <a:solidFill>
                          <a:schemeClr val="tx1"/>
                        </a:solidFill>
                        <a:latin typeface="Cambria Math" panose="02040503050406030204" pitchFamily="18" charset="0"/>
                        <a:ea typeface="ＭＳ Ｐゴシック" pitchFamily="34" charset="-128"/>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0" smtClean="0">
                            <a:latin typeface="Cambria Math" panose="02040503050406030204" pitchFamily="18" charset="0"/>
                            <a:ea typeface="ＭＳ Ｐゴシック" pitchFamily="34" charset="-128"/>
                          </a:rPr>
                          <m:t>, </m:t>
                        </m:r>
                        <m:r>
                          <a:rPr lang="en-US">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rPr>
                          <m:t>}</m:t>
                        </m:r>
                      </m:e>
                    </m:func>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a:solidFill>
                          <a:schemeClr val="tx1"/>
                        </a:solidFill>
                        <a:latin typeface="Cambria Math" panose="02040503050406030204" pitchFamily="18" charset="0"/>
                      </a:rPr>
                      <m:t>=</m:t>
                    </m:r>
                  </m:oMath>
                </a14:m>
                <a:r>
                  <a:rPr lang="en-US" dirty="0">
                    <a:solidFill>
                      <a:schemeClr val="tx1"/>
                    </a:solidFill>
                    <a:ea typeface="ＭＳ Ｐゴシック" pitchFamily="34" charset="-128"/>
                  </a:rPr>
                  <a:t> </a:t>
                </a:r>
                <a14:m>
                  <m:oMath xmlns:m="http://schemas.openxmlformats.org/officeDocument/2006/math">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𝐶</m:t>
                        </m:r>
                      </m:e>
                    </m:d>
                  </m:oMath>
                </a14:m>
                <a:endParaRPr lang="en-US" dirty="0">
                  <a:solidFill>
                    <a:schemeClr val="tx1"/>
                  </a:solidFill>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601"/>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 −1, −1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m:t>
                        </m:r>
                        <m:r>
                          <a:rPr lang="en-US" b="0" i="1" smtClean="0">
                            <a:latin typeface="Cambria Math" panose="02040503050406030204" pitchFamily="18" charset="0"/>
                            <a:ea typeface="ＭＳ Ｐゴシック" pitchFamily="34" charset="-128"/>
                          </a:rPr>
                          <m:t>−1, 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extLst>
              <p:ext uri="{D42A27DB-BD31-4B8C-83A1-F6EECF244321}">
                <p14:modId xmlns:p14="http://schemas.microsoft.com/office/powerpoint/2010/main" val="2972326958"/>
              </p:ext>
            </p:extLst>
          </p:nvPr>
        </p:nvGraphicFramePr>
        <p:xfrm>
          <a:off x="39841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4260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7534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54102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5410200"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7244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724400"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4143246"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829046"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8227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21" name="Table 20">
            <a:extLst>
              <a:ext uri="{FF2B5EF4-FFF2-40B4-BE49-F238E27FC236}">
                <a16:creationId xmlns:a16="http://schemas.microsoft.com/office/drawing/2014/main" id="{7A697571-3CE3-4E2D-9A85-8E8686AF188F}"/>
              </a:ext>
            </a:extLst>
          </p:cNvPr>
          <p:cNvGraphicFramePr>
            <a:graphicFrameLocks noGrp="1"/>
          </p:cNvGraphicFramePr>
          <p:nvPr>
            <p:extLst>
              <p:ext uri="{D42A27DB-BD31-4B8C-83A1-F6EECF244321}">
                <p14:modId xmlns:p14="http://schemas.microsoft.com/office/powerpoint/2010/main" val="2967406318"/>
              </p:ext>
            </p:extLst>
          </p:nvPr>
        </p:nvGraphicFramePr>
        <p:xfrm>
          <a:off x="685800"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3968FE57-8F53-4BC8-8BD6-BDC2774FA557}"/>
              </a:ext>
            </a:extLst>
          </p:cNvPr>
          <p:cNvSpPr/>
          <p:nvPr/>
        </p:nvSpPr>
        <p:spPr>
          <a:xfrm>
            <a:off x="2127738"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BC06E58-0F48-451E-86C6-41C05EEDF890}"/>
              </a:ext>
            </a:extLst>
          </p:cNvPr>
          <p:cNvSpPr/>
          <p:nvPr/>
        </p:nvSpPr>
        <p:spPr>
          <a:xfrm>
            <a:off x="1455126"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DA5A0F-BBEF-4C2B-B175-14D85B265EB1}"/>
                  </a:ext>
                </a:extLst>
              </p:cNvPr>
              <p:cNvSpPr txBox="1"/>
              <p:nvPr/>
            </p:nvSpPr>
            <p:spPr>
              <a:xfrm>
                <a:off x="2111863"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9BDA5A0F-BBEF-4C2B-B175-14D85B265EB1}"/>
                  </a:ext>
                </a:extLst>
              </p:cNvPr>
              <p:cNvSpPr txBox="1">
                <a:spLocks noRot="1" noChangeAspect="1" noMove="1" noResize="1" noEditPoints="1" noAdjustHandles="1" noChangeArrowheads="1" noChangeShapeType="1" noTextEdit="1"/>
              </p:cNvSpPr>
              <p:nvPr/>
            </p:nvSpPr>
            <p:spPr>
              <a:xfrm>
                <a:off x="2111863" y="1538280"/>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2F15860-B88A-4443-878D-0C4A99124447}"/>
                  </a:ext>
                </a:extLst>
              </p:cNvPr>
              <p:cNvSpPr txBox="1"/>
              <p:nvPr/>
            </p:nvSpPr>
            <p:spPr>
              <a:xfrm>
                <a:off x="1426063"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22F15860-B88A-4443-878D-0C4A99124447}"/>
                  </a:ext>
                </a:extLst>
              </p:cNvPr>
              <p:cNvSpPr txBox="1">
                <a:spLocks noRot="1" noChangeAspect="1" noMove="1" noResize="1" noEditPoints="1" noAdjustHandles="1" noChangeArrowheads="1" noChangeShapeType="1" noTextEdit="1"/>
              </p:cNvSpPr>
              <p:nvPr/>
            </p:nvSpPr>
            <p:spPr>
              <a:xfrm>
                <a:off x="1426063" y="925994"/>
                <a:ext cx="685800" cy="307777"/>
              </a:xfrm>
              <a:prstGeom prst="rect">
                <a:avLst/>
              </a:prstGeom>
              <a:blipFill>
                <a:blip r:embed="rId8"/>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66D6CC84-368F-4FEE-B8C6-3EC9EC8228D9}"/>
              </a:ext>
            </a:extLst>
          </p:cNvPr>
          <p:cNvSpPr txBox="1"/>
          <p:nvPr/>
        </p:nvSpPr>
        <p:spPr>
          <a:xfrm>
            <a:off x="844909" y="1606288"/>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2592D10D-17BE-4CB1-AA82-A342BC8F12DD}"/>
              </a:ext>
            </a:extLst>
          </p:cNvPr>
          <p:cNvSpPr txBox="1"/>
          <p:nvPr/>
        </p:nvSpPr>
        <p:spPr>
          <a:xfrm>
            <a:off x="1530709" y="2243250"/>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541F295A-9D3F-4888-8FBB-5164E53F48EB}"/>
              </a:ext>
            </a:extLst>
          </p:cNvPr>
          <p:cNvSpPr txBox="1"/>
          <p:nvPr/>
        </p:nvSpPr>
        <p:spPr>
          <a:xfrm>
            <a:off x="1524389" y="1599362"/>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6574F8B9-E5EA-489F-85F0-5528AF459A76}"/>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7F88AA88-3545-4EE8-8610-A500E3D7763F}"/>
              </a:ext>
            </a:extLst>
          </p:cNvPr>
          <p:cNvSpPr/>
          <p:nvPr/>
        </p:nvSpPr>
        <p:spPr>
          <a:xfrm>
            <a:off x="2787045"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419146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219512"/>
            <a:ext cx="8762968" cy="868362"/>
          </a:xfrm>
        </p:spPr>
        <p:txBody>
          <a:bodyPr/>
          <a:lstStyle/>
          <a:p>
            <a:r>
              <a:rPr lang="en-US" sz="3200" dirty="0"/>
              <a:t>Iter2 Value Iteration w. Det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3493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 </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349300"/>
              </a:xfrm>
              <a:blipFill>
                <a:blip r:embed="rId3"/>
                <a:stretch>
                  <a:fillRect l="-139" t="-980"/>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83680" y="2619480"/>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926680" y="2925205"/>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165673" y="3411711"/>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54</a:t>
            </a:fld>
            <a:endParaRPr lang="en-US" altLang="zh-CN" dirty="0"/>
          </a:p>
        </p:txBody>
      </p:sp>
      <p:graphicFrame>
        <p:nvGraphicFramePr>
          <p:cNvPr id="27" name="Table 26">
            <a:extLst>
              <a:ext uri="{FF2B5EF4-FFF2-40B4-BE49-F238E27FC236}">
                <a16:creationId xmlns:a16="http://schemas.microsoft.com/office/drawing/2014/main" id="{0CB2FC8C-8488-4A8E-BD24-DB209FA61889}"/>
              </a:ext>
            </a:extLst>
          </p:cNvPr>
          <p:cNvGraphicFramePr>
            <a:graphicFrameLocks noGrp="1"/>
          </p:cNvGraphicFramePr>
          <p:nvPr>
            <p:extLst>
              <p:ext uri="{D42A27DB-BD31-4B8C-83A1-F6EECF244321}">
                <p14:modId xmlns:p14="http://schemas.microsoft.com/office/powerpoint/2010/main" val="4201462018"/>
              </p:ext>
            </p:extLst>
          </p:nvPr>
        </p:nvGraphicFramePr>
        <p:xfrm>
          <a:off x="34507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8" name="Rectangle 27">
            <a:extLst>
              <a:ext uri="{FF2B5EF4-FFF2-40B4-BE49-F238E27FC236}">
                <a16:creationId xmlns:a16="http://schemas.microsoft.com/office/drawing/2014/main" id="{61D35018-56E9-4EEE-BF41-2DE5B6757D7E}"/>
              </a:ext>
            </a:extLst>
          </p:cNvPr>
          <p:cNvSpPr/>
          <p:nvPr/>
        </p:nvSpPr>
        <p:spPr>
          <a:xfrm>
            <a:off x="48926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Rectangle 29">
            <a:extLst>
              <a:ext uri="{FF2B5EF4-FFF2-40B4-BE49-F238E27FC236}">
                <a16:creationId xmlns:a16="http://schemas.microsoft.com/office/drawing/2014/main" id="{2665780B-A95C-4235-8094-2E7A2106EB12}"/>
              </a:ext>
            </a:extLst>
          </p:cNvPr>
          <p:cNvSpPr/>
          <p:nvPr/>
        </p:nvSpPr>
        <p:spPr>
          <a:xfrm>
            <a:off x="42200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49939-25F3-4379-8A52-796D50543283}"/>
                  </a:ext>
                </a:extLst>
              </p:cNvPr>
              <p:cNvSpPr txBox="1"/>
              <p:nvPr/>
            </p:nvSpPr>
            <p:spPr>
              <a:xfrm>
                <a:off x="48768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06049939-25F3-4379-8A52-796D50543283}"/>
                  </a:ext>
                </a:extLst>
              </p:cNvPr>
              <p:cNvSpPr txBox="1">
                <a:spLocks noRot="1" noChangeAspect="1" noMove="1" noResize="1" noEditPoints="1" noAdjustHandles="1" noChangeArrowheads="1" noChangeShapeType="1" noTextEdit="1"/>
              </p:cNvSpPr>
              <p:nvPr/>
            </p:nvSpPr>
            <p:spPr>
              <a:xfrm>
                <a:off x="48768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3E86605-93FC-486F-B151-3756F9EA42EB}"/>
                  </a:ext>
                </a:extLst>
              </p:cNvPr>
              <p:cNvSpPr txBox="1"/>
              <p:nvPr/>
            </p:nvSpPr>
            <p:spPr>
              <a:xfrm>
                <a:off x="41910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2" name="TextBox 31">
                <a:extLst>
                  <a:ext uri="{FF2B5EF4-FFF2-40B4-BE49-F238E27FC236}">
                    <a16:creationId xmlns:a16="http://schemas.microsoft.com/office/drawing/2014/main" id="{E3E86605-93FC-486F-B151-3756F9EA42EB}"/>
                  </a:ext>
                </a:extLst>
              </p:cNvPr>
              <p:cNvSpPr txBox="1">
                <a:spLocks noRot="1" noChangeAspect="1" noMove="1" noResize="1" noEditPoints="1" noAdjustHandles="1" noChangeArrowheads="1" noChangeShapeType="1" noTextEdit="1"/>
              </p:cNvSpPr>
              <p:nvPr/>
            </p:nvSpPr>
            <p:spPr>
              <a:xfrm>
                <a:off x="41910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3" name="TextBox 32">
            <a:extLst>
              <a:ext uri="{FF2B5EF4-FFF2-40B4-BE49-F238E27FC236}">
                <a16:creationId xmlns:a16="http://schemas.microsoft.com/office/drawing/2014/main" id="{A53EB5C7-D028-4CEE-923A-FFB3A9324E7C}"/>
              </a:ext>
            </a:extLst>
          </p:cNvPr>
          <p:cNvSpPr txBox="1"/>
          <p:nvPr/>
        </p:nvSpPr>
        <p:spPr>
          <a:xfrm>
            <a:off x="3609846" y="16071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E6DDF873-053C-4DE6-8FED-E5CFAE3ACCF4}"/>
              </a:ext>
            </a:extLst>
          </p:cNvPr>
          <p:cNvSpPr txBox="1"/>
          <p:nvPr/>
        </p:nvSpPr>
        <p:spPr>
          <a:xfrm>
            <a:off x="4295646" y="2244088"/>
            <a:ext cx="298480" cy="338554"/>
          </a:xfrm>
          <a:prstGeom prst="rect">
            <a:avLst/>
          </a:prstGeom>
          <a:noFill/>
        </p:spPr>
        <p:txBody>
          <a:bodyPr wrap="none" rtlCol="0">
            <a:spAutoFit/>
          </a:bodyPr>
          <a:lstStyle/>
          <a:p>
            <a:r>
              <a:rPr lang="en-US" sz="1600" dirty="0"/>
              <a:t>8</a:t>
            </a:r>
            <a:endParaRPr lang="en-SE" sz="1600" dirty="0"/>
          </a:p>
        </p:txBody>
      </p:sp>
      <p:sp>
        <p:nvSpPr>
          <p:cNvPr id="35" name="TextBox 34">
            <a:extLst>
              <a:ext uri="{FF2B5EF4-FFF2-40B4-BE49-F238E27FC236}">
                <a16:creationId xmlns:a16="http://schemas.microsoft.com/office/drawing/2014/main" id="{C5216E5D-15DA-4C50-B129-E659974841F2}"/>
              </a:ext>
            </a:extLst>
          </p:cNvPr>
          <p:cNvSpPr txBox="1"/>
          <p:nvPr/>
        </p:nvSpPr>
        <p:spPr>
          <a:xfrm>
            <a:off x="4289326" y="1600200"/>
            <a:ext cx="413013" cy="338554"/>
          </a:xfrm>
          <a:prstGeom prst="rect">
            <a:avLst/>
          </a:prstGeom>
          <a:noFill/>
        </p:spPr>
        <p:txBody>
          <a:bodyPr wrap="square" rtlCol="0">
            <a:spAutoFit/>
          </a:bodyPr>
          <a:lstStyle/>
          <a:p>
            <a:r>
              <a:rPr lang="en-US" sz="1600" dirty="0"/>
              <a:t>9</a:t>
            </a:r>
            <a:endParaRPr lang="en-SE" sz="1600" dirty="0"/>
          </a:p>
        </p:txBody>
      </p:sp>
      <p:graphicFrame>
        <p:nvGraphicFramePr>
          <p:cNvPr id="36" name="Table 35">
            <a:extLst>
              <a:ext uri="{FF2B5EF4-FFF2-40B4-BE49-F238E27FC236}">
                <a16:creationId xmlns:a16="http://schemas.microsoft.com/office/drawing/2014/main" id="{D9EA6D21-0FB4-4372-9438-258E24DE785C}"/>
              </a:ext>
            </a:extLst>
          </p:cNvPr>
          <p:cNvGraphicFramePr>
            <a:graphicFrameLocks noGrp="1"/>
          </p:cNvGraphicFramePr>
          <p:nvPr>
            <p:extLst>
              <p:ext uri="{D42A27DB-BD31-4B8C-83A1-F6EECF244321}">
                <p14:modId xmlns:p14="http://schemas.microsoft.com/office/powerpoint/2010/main" val="84414640"/>
              </p:ext>
            </p:extLst>
          </p:nvPr>
        </p:nvGraphicFramePr>
        <p:xfrm>
          <a:off x="250337"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7" name="Rectangle 36">
            <a:extLst>
              <a:ext uri="{FF2B5EF4-FFF2-40B4-BE49-F238E27FC236}">
                <a16:creationId xmlns:a16="http://schemas.microsoft.com/office/drawing/2014/main" id="{642EA582-A48B-44BC-A1D2-C7B2CD3165AA}"/>
              </a:ext>
            </a:extLst>
          </p:cNvPr>
          <p:cNvSpPr/>
          <p:nvPr/>
        </p:nvSpPr>
        <p:spPr>
          <a:xfrm>
            <a:off x="1692275"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Rectangle 37">
            <a:extLst>
              <a:ext uri="{FF2B5EF4-FFF2-40B4-BE49-F238E27FC236}">
                <a16:creationId xmlns:a16="http://schemas.microsoft.com/office/drawing/2014/main" id="{28DBBC7B-2319-4999-9DEB-46FBFA632B1C}"/>
              </a:ext>
            </a:extLst>
          </p:cNvPr>
          <p:cNvSpPr/>
          <p:nvPr/>
        </p:nvSpPr>
        <p:spPr>
          <a:xfrm>
            <a:off x="1019663"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4B1BB6F-497A-4DEF-810A-F91C9D9989F2}"/>
                  </a:ext>
                </a:extLst>
              </p:cNvPr>
              <p:cNvSpPr txBox="1"/>
              <p:nvPr/>
            </p:nvSpPr>
            <p:spPr>
              <a:xfrm>
                <a:off x="1676400"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9" name="TextBox 38">
                <a:extLst>
                  <a:ext uri="{FF2B5EF4-FFF2-40B4-BE49-F238E27FC236}">
                    <a16:creationId xmlns:a16="http://schemas.microsoft.com/office/drawing/2014/main" id="{F4B1BB6F-497A-4DEF-810A-F91C9D9989F2}"/>
                  </a:ext>
                </a:extLst>
              </p:cNvPr>
              <p:cNvSpPr txBox="1">
                <a:spLocks noRot="1" noChangeAspect="1" noMove="1" noResize="1" noEditPoints="1" noAdjustHandles="1" noChangeArrowheads="1" noChangeShapeType="1" noTextEdit="1"/>
              </p:cNvSpPr>
              <p:nvPr/>
            </p:nvSpPr>
            <p:spPr>
              <a:xfrm>
                <a:off x="1676400" y="1538280"/>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83A59B-B183-47B7-92DE-459D561F990A}"/>
                  </a:ext>
                </a:extLst>
              </p:cNvPr>
              <p:cNvSpPr txBox="1"/>
              <p:nvPr/>
            </p:nvSpPr>
            <p:spPr>
              <a:xfrm>
                <a:off x="990600"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0" name="TextBox 39">
                <a:extLst>
                  <a:ext uri="{FF2B5EF4-FFF2-40B4-BE49-F238E27FC236}">
                    <a16:creationId xmlns:a16="http://schemas.microsoft.com/office/drawing/2014/main" id="{1783A59B-B183-47B7-92DE-459D561F990A}"/>
                  </a:ext>
                </a:extLst>
              </p:cNvPr>
              <p:cNvSpPr txBox="1">
                <a:spLocks noRot="1" noChangeAspect="1" noMove="1" noResize="1" noEditPoints="1" noAdjustHandles="1" noChangeArrowheads="1" noChangeShapeType="1" noTextEdit="1"/>
              </p:cNvSpPr>
              <p:nvPr/>
            </p:nvSpPr>
            <p:spPr>
              <a:xfrm>
                <a:off x="990600" y="925994"/>
                <a:ext cx="685800" cy="307777"/>
              </a:xfrm>
              <a:prstGeom prst="rect">
                <a:avLst/>
              </a:prstGeom>
              <a:blipFill>
                <a:blip r:embed="rId7"/>
                <a:stretch>
                  <a:fillRect/>
                </a:stretch>
              </a:blipFill>
            </p:spPr>
            <p:txBody>
              <a:bodyPr/>
              <a:lstStyle/>
              <a:p>
                <a:r>
                  <a:rPr lang="en-SE">
                    <a:noFill/>
                  </a:rPr>
                  <a:t> </a:t>
                </a:r>
              </a:p>
            </p:txBody>
          </p:sp>
        </mc:Fallback>
      </mc:AlternateContent>
      <p:sp>
        <p:nvSpPr>
          <p:cNvPr id="41" name="TextBox 40">
            <a:extLst>
              <a:ext uri="{FF2B5EF4-FFF2-40B4-BE49-F238E27FC236}">
                <a16:creationId xmlns:a16="http://schemas.microsoft.com/office/drawing/2014/main" id="{315A61C6-395C-4C1A-9550-2B31A4951F78}"/>
              </a:ext>
            </a:extLst>
          </p:cNvPr>
          <p:cNvSpPr txBox="1"/>
          <p:nvPr/>
        </p:nvSpPr>
        <p:spPr>
          <a:xfrm>
            <a:off x="409446" y="1606288"/>
            <a:ext cx="298480" cy="338554"/>
          </a:xfrm>
          <a:prstGeom prst="rect">
            <a:avLst/>
          </a:prstGeom>
          <a:noFill/>
        </p:spPr>
        <p:txBody>
          <a:bodyPr wrap="none" rtlCol="0">
            <a:spAutoFit/>
          </a:bodyPr>
          <a:lstStyle/>
          <a:p>
            <a:r>
              <a:rPr lang="en-US" sz="1600" dirty="0"/>
              <a:t>8</a:t>
            </a:r>
            <a:endParaRPr lang="en-SE" sz="1600" dirty="0"/>
          </a:p>
        </p:txBody>
      </p:sp>
      <p:sp>
        <p:nvSpPr>
          <p:cNvPr id="42" name="TextBox 41">
            <a:extLst>
              <a:ext uri="{FF2B5EF4-FFF2-40B4-BE49-F238E27FC236}">
                <a16:creationId xmlns:a16="http://schemas.microsoft.com/office/drawing/2014/main" id="{4F836DCF-F8A8-4ABD-A2CC-249CE95DB9BF}"/>
              </a:ext>
            </a:extLst>
          </p:cNvPr>
          <p:cNvSpPr txBox="1"/>
          <p:nvPr/>
        </p:nvSpPr>
        <p:spPr>
          <a:xfrm>
            <a:off x="1095246" y="2243250"/>
            <a:ext cx="298480" cy="338554"/>
          </a:xfrm>
          <a:prstGeom prst="rect">
            <a:avLst/>
          </a:prstGeom>
          <a:noFill/>
        </p:spPr>
        <p:txBody>
          <a:bodyPr wrap="none" rtlCol="0">
            <a:spAutoFit/>
          </a:bodyPr>
          <a:lstStyle/>
          <a:p>
            <a:r>
              <a:rPr lang="en-US" sz="1600" dirty="0"/>
              <a:t>8</a:t>
            </a:r>
            <a:endParaRPr lang="en-SE" sz="1600" dirty="0"/>
          </a:p>
        </p:txBody>
      </p:sp>
      <p:sp>
        <p:nvSpPr>
          <p:cNvPr id="43" name="TextBox 42">
            <a:extLst>
              <a:ext uri="{FF2B5EF4-FFF2-40B4-BE49-F238E27FC236}">
                <a16:creationId xmlns:a16="http://schemas.microsoft.com/office/drawing/2014/main" id="{744F34E2-9F4C-4AFC-B8A2-981FDAA7A549}"/>
              </a:ext>
            </a:extLst>
          </p:cNvPr>
          <p:cNvSpPr txBox="1"/>
          <p:nvPr/>
        </p:nvSpPr>
        <p:spPr>
          <a:xfrm>
            <a:off x="1088926" y="1599362"/>
            <a:ext cx="413013" cy="338554"/>
          </a:xfrm>
          <a:prstGeom prst="rect">
            <a:avLst/>
          </a:prstGeom>
          <a:noFill/>
        </p:spPr>
        <p:txBody>
          <a:bodyPr wrap="square" rtlCol="0">
            <a:spAutoFit/>
          </a:bodyPr>
          <a:lstStyle/>
          <a:p>
            <a:r>
              <a:rPr lang="en-US" sz="1600" dirty="0"/>
              <a:t>9</a:t>
            </a:r>
            <a:endParaRPr lang="en-SE" sz="1600" dirty="0"/>
          </a:p>
        </p:txBody>
      </p:sp>
      <p:sp>
        <p:nvSpPr>
          <p:cNvPr id="44" name="Arrow: Right 43">
            <a:extLst>
              <a:ext uri="{FF2B5EF4-FFF2-40B4-BE49-F238E27FC236}">
                <a16:creationId xmlns:a16="http://schemas.microsoft.com/office/drawing/2014/main" id="{BF148A61-3199-456A-A1F7-45E3E417C29A}"/>
              </a:ext>
            </a:extLst>
          </p:cNvPr>
          <p:cNvSpPr/>
          <p:nvPr/>
        </p:nvSpPr>
        <p:spPr bwMode="auto">
          <a:xfrm>
            <a:off x="2410457"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5" name="Rectangle 44">
            <a:extLst>
              <a:ext uri="{FF2B5EF4-FFF2-40B4-BE49-F238E27FC236}">
                <a16:creationId xmlns:a16="http://schemas.microsoft.com/office/drawing/2014/main" id="{D16E91C4-AC93-4DC6-88F9-A85AB07120EC}"/>
              </a:ext>
            </a:extLst>
          </p:cNvPr>
          <p:cNvSpPr/>
          <p:nvPr/>
        </p:nvSpPr>
        <p:spPr>
          <a:xfrm>
            <a:off x="2351582"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61" name="Arrow: Right 60">
            <a:extLst>
              <a:ext uri="{FF2B5EF4-FFF2-40B4-BE49-F238E27FC236}">
                <a16:creationId xmlns:a16="http://schemas.microsoft.com/office/drawing/2014/main" id="{D22A78C1-1880-4D31-ADCC-5E876A86F35C}"/>
              </a:ext>
            </a:extLst>
          </p:cNvPr>
          <p:cNvSpPr/>
          <p:nvPr/>
        </p:nvSpPr>
        <p:spPr bwMode="auto">
          <a:xfrm>
            <a:off x="5722967" y="125450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2" name="Rectangle 61">
            <a:extLst>
              <a:ext uri="{FF2B5EF4-FFF2-40B4-BE49-F238E27FC236}">
                <a16:creationId xmlns:a16="http://schemas.microsoft.com/office/drawing/2014/main" id="{4D8BFAC7-0EE6-4C26-9A6C-DB800F8F7EBE}"/>
              </a:ext>
            </a:extLst>
          </p:cNvPr>
          <p:cNvSpPr/>
          <p:nvPr/>
        </p:nvSpPr>
        <p:spPr>
          <a:xfrm>
            <a:off x="5410200" y="708063"/>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AD2E6B9-DEED-47E2-8FB8-4E200AD42EC0}"/>
                  </a:ext>
                </a:extLst>
              </p:cNvPr>
              <p:cNvSpPr/>
              <p:nvPr/>
            </p:nvSpPr>
            <p:spPr>
              <a:xfrm>
                <a:off x="5445169" y="1709658"/>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3" name="Rectangle 62">
                <a:extLst>
                  <a:ext uri="{FF2B5EF4-FFF2-40B4-BE49-F238E27FC236}">
                    <a16:creationId xmlns:a16="http://schemas.microsoft.com/office/drawing/2014/main" id="{2AD2E6B9-DEED-47E2-8FB8-4E200AD42EC0}"/>
                  </a:ext>
                </a:extLst>
              </p:cNvPr>
              <p:cNvSpPr>
                <a:spLocks noRot="1" noChangeAspect="1" noMove="1" noResize="1" noEditPoints="1" noAdjustHandles="1" noChangeArrowheads="1" noChangeShapeType="1" noTextEdit="1"/>
              </p:cNvSpPr>
              <p:nvPr/>
            </p:nvSpPr>
            <p:spPr>
              <a:xfrm>
                <a:off x="5445169" y="1709658"/>
                <a:ext cx="1790683" cy="731739"/>
              </a:xfrm>
              <a:prstGeom prst="rect">
                <a:avLst/>
              </a:prstGeom>
              <a:blipFill>
                <a:blip r:embed="rId8"/>
                <a:stretch>
                  <a:fillRect l="-2721" t="-4167"/>
                </a:stretch>
              </a:blipFill>
            </p:spPr>
            <p:txBody>
              <a:bodyPr/>
              <a:lstStyle/>
              <a:p>
                <a:r>
                  <a:rPr lang="en-SE">
                    <a:noFill/>
                  </a:rPr>
                  <a:t> </a:t>
                </a:r>
              </a:p>
            </p:txBody>
          </p:sp>
        </mc:Fallback>
      </mc:AlternateContent>
      <p:graphicFrame>
        <p:nvGraphicFramePr>
          <p:cNvPr id="64" name="Table 63">
            <a:extLst>
              <a:ext uri="{FF2B5EF4-FFF2-40B4-BE49-F238E27FC236}">
                <a16:creationId xmlns:a16="http://schemas.microsoft.com/office/drawing/2014/main" id="{F0AEA9AB-18E0-4C24-8649-0381C5CEC6BE}"/>
              </a:ext>
            </a:extLst>
          </p:cNvPr>
          <p:cNvGraphicFramePr>
            <a:graphicFrameLocks noGrp="1"/>
          </p:cNvGraphicFramePr>
          <p:nvPr>
            <p:extLst>
              <p:ext uri="{D42A27DB-BD31-4B8C-83A1-F6EECF244321}">
                <p14:modId xmlns:p14="http://schemas.microsoft.com/office/powerpoint/2010/main" val="1232151817"/>
              </p:ext>
            </p:extLst>
          </p:nvPr>
        </p:nvGraphicFramePr>
        <p:xfrm>
          <a:off x="7067106" y="60876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5" name="Rectangle 64">
            <a:extLst>
              <a:ext uri="{FF2B5EF4-FFF2-40B4-BE49-F238E27FC236}">
                <a16:creationId xmlns:a16="http://schemas.microsoft.com/office/drawing/2014/main" id="{953F59BF-5C3C-47CF-B943-B0F23E9E1042}"/>
              </a:ext>
            </a:extLst>
          </p:cNvPr>
          <p:cNvSpPr/>
          <p:nvPr/>
        </p:nvSpPr>
        <p:spPr>
          <a:xfrm>
            <a:off x="8509044" y="133193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Rectangle 65">
            <a:extLst>
              <a:ext uri="{FF2B5EF4-FFF2-40B4-BE49-F238E27FC236}">
                <a16:creationId xmlns:a16="http://schemas.microsoft.com/office/drawing/2014/main" id="{0BD8D7DF-4606-4150-AFDC-A906977A47F3}"/>
              </a:ext>
            </a:extLst>
          </p:cNvPr>
          <p:cNvSpPr/>
          <p:nvPr/>
        </p:nvSpPr>
        <p:spPr>
          <a:xfrm>
            <a:off x="7836432" y="70328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7" name="Isosceles Triangle 66">
            <a:extLst>
              <a:ext uri="{FF2B5EF4-FFF2-40B4-BE49-F238E27FC236}">
                <a16:creationId xmlns:a16="http://schemas.microsoft.com/office/drawing/2014/main" id="{581D4BBA-0DE8-4B43-9E65-7EAE0B7C7124}"/>
              </a:ext>
            </a:extLst>
          </p:cNvPr>
          <p:cNvSpPr/>
          <p:nvPr/>
        </p:nvSpPr>
        <p:spPr>
          <a:xfrm rot="5400000">
            <a:off x="7580092" y="149102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Isosceles Triangle 67">
            <a:extLst>
              <a:ext uri="{FF2B5EF4-FFF2-40B4-BE49-F238E27FC236}">
                <a16:creationId xmlns:a16="http://schemas.microsoft.com/office/drawing/2014/main" id="{B5B8C545-CF28-44DA-94BB-9A94584654FB}"/>
              </a:ext>
            </a:extLst>
          </p:cNvPr>
          <p:cNvSpPr/>
          <p:nvPr/>
        </p:nvSpPr>
        <p:spPr>
          <a:xfrm rot="5400000">
            <a:off x="8221930" y="149102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25CBC174-B98F-4EF5-94A3-D1139F571902}"/>
              </a:ext>
            </a:extLst>
          </p:cNvPr>
          <p:cNvSpPr/>
          <p:nvPr/>
        </p:nvSpPr>
        <p:spPr>
          <a:xfrm>
            <a:off x="7988100" y="188971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B927DA-635A-46B7-9A72-2F3300CFBB2D}"/>
                  </a:ext>
                </a:extLst>
              </p:cNvPr>
              <p:cNvSpPr txBox="1"/>
              <p:nvPr/>
            </p:nvSpPr>
            <p:spPr>
              <a:xfrm>
                <a:off x="8493169" y="153828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0" name="TextBox 69">
                <a:extLst>
                  <a:ext uri="{FF2B5EF4-FFF2-40B4-BE49-F238E27FC236}">
                    <a16:creationId xmlns:a16="http://schemas.microsoft.com/office/drawing/2014/main" id="{C8B927DA-635A-46B7-9A72-2F3300CFBB2D}"/>
                  </a:ext>
                </a:extLst>
              </p:cNvPr>
              <p:cNvSpPr txBox="1">
                <a:spLocks noRot="1" noChangeAspect="1" noMove="1" noResize="1" noEditPoints="1" noAdjustHandles="1" noChangeArrowheads="1" noChangeShapeType="1" noTextEdit="1"/>
              </p:cNvSpPr>
              <p:nvPr/>
            </p:nvSpPr>
            <p:spPr>
              <a:xfrm>
                <a:off x="8493169" y="1538280"/>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C153C7B-2453-4329-A9BC-350AFB72243D}"/>
                  </a:ext>
                </a:extLst>
              </p:cNvPr>
              <p:cNvSpPr txBox="1"/>
              <p:nvPr/>
            </p:nvSpPr>
            <p:spPr>
              <a:xfrm>
                <a:off x="7807369" y="92599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1" name="TextBox 70">
                <a:extLst>
                  <a:ext uri="{FF2B5EF4-FFF2-40B4-BE49-F238E27FC236}">
                    <a16:creationId xmlns:a16="http://schemas.microsoft.com/office/drawing/2014/main" id="{0C153C7B-2453-4329-A9BC-350AFB72243D}"/>
                  </a:ext>
                </a:extLst>
              </p:cNvPr>
              <p:cNvSpPr txBox="1">
                <a:spLocks noRot="1" noChangeAspect="1" noMove="1" noResize="1" noEditPoints="1" noAdjustHandles="1" noChangeArrowheads="1" noChangeShapeType="1" noTextEdit="1"/>
              </p:cNvSpPr>
              <p:nvPr/>
            </p:nvSpPr>
            <p:spPr>
              <a:xfrm>
                <a:off x="7807369" y="925994"/>
                <a:ext cx="685800" cy="307777"/>
              </a:xfrm>
              <a:prstGeom prst="rect">
                <a:avLst/>
              </a:prstGeom>
              <a:blipFill>
                <a:blip r:embed="rId7"/>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609085EA-3470-4EFB-A1C2-DD7F8BFFFBD1}"/>
              </a:ext>
            </a:extLst>
          </p:cNvPr>
          <p:cNvSpPr txBox="1"/>
          <p:nvPr/>
        </p:nvSpPr>
        <p:spPr>
          <a:xfrm>
            <a:off x="7253919" y="1606826"/>
            <a:ext cx="298480" cy="338554"/>
          </a:xfrm>
          <a:prstGeom prst="rect">
            <a:avLst/>
          </a:prstGeom>
          <a:noFill/>
        </p:spPr>
        <p:txBody>
          <a:bodyPr wrap="none" rtlCol="0">
            <a:spAutoFit/>
          </a:bodyPr>
          <a:lstStyle/>
          <a:p>
            <a:r>
              <a:rPr lang="en-US" sz="1600" dirty="0"/>
              <a:t>8</a:t>
            </a:r>
            <a:endParaRPr lang="en-SE" sz="1600" dirty="0"/>
          </a:p>
        </p:txBody>
      </p:sp>
      <p:sp>
        <p:nvSpPr>
          <p:cNvPr id="73" name="TextBox 72">
            <a:extLst>
              <a:ext uri="{FF2B5EF4-FFF2-40B4-BE49-F238E27FC236}">
                <a16:creationId xmlns:a16="http://schemas.microsoft.com/office/drawing/2014/main" id="{1F66031D-29CA-4AD7-A497-810B4EE15912}"/>
              </a:ext>
            </a:extLst>
          </p:cNvPr>
          <p:cNvSpPr txBox="1"/>
          <p:nvPr/>
        </p:nvSpPr>
        <p:spPr>
          <a:xfrm>
            <a:off x="7939719" y="2243788"/>
            <a:ext cx="298480" cy="338554"/>
          </a:xfrm>
          <a:prstGeom prst="rect">
            <a:avLst/>
          </a:prstGeom>
          <a:noFill/>
        </p:spPr>
        <p:txBody>
          <a:bodyPr wrap="none" rtlCol="0">
            <a:spAutoFit/>
          </a:bodyPr>
          <a:lstStyle/>
          <a:p>
            <a:r>
              <a:rPr lang="en-US" sz="1600" dirty="0"/>
              <a:t>8</a:t>
            </a:r>
            <a:endParaRPr lang="en-SE" sz="1600" dirty="0"/>
          </a:p>
        </p:txBody>
      </p:sp>
      <p:sp>
        <p:nvSpPr>
          <p:cNvPr id="74" name="TextBox 73">
            <a:extLst>
              <a:ext uri="{FF2B5EF4-FFF2-40B4-BE49-F238E27FC236}">
                <a16:creationId xmlns:a16="http://schemas.microsoft.com/office/drawing/2014/main" id="{4A9837EE-5136-4917-8D3C-1B5E468383D2}"/>
              </a:ext>
            </a:extLst>
          </p:cNvPr>
          <p:cNvSpPr txBox="1"/>
          <p:nvPr/>
        </p:nvSpPr>
        <p:spPr>
          <a:xfrm>
            <a:off x="7933399" y="15999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solidFill>
                  <a:srgbClr val="C00000"/>
                </a:solidFill>
              </a:rPr>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solidFill>
                  <a:schemeClr val="tx1"/>
                </a:solidFill>
              </a:rPr>
              <a:t>Bellman </a:t>
            </a:r>
            <a:r>
              <a:rPr lang="en-US" sz="3200" dirty="0" err="1">
                <a:solidFill>
                  <a:schemeClr val="tx1"/>
                </a:solidFill>
              </a:rPr>
              <a:t>Opt</a:t>
            </a:r>
            <a:r>
              <a:rPr lang="en-US" sz="3200" dirty="0">
                <a:solidFill>
                  <a:schemeClr val="tx1"/>
                </a:solidFill>
              </a:rPr>
              <a:t> Equation </a:t>
            </a:r>
            <a:r>
              <a:rPr lang="en-US" sz="3200" dirty="0"/>
              <a:t>for Stochastic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Bellman </a:t>
                </a:r>
                <a:r>
                  <a:rPr lang="en-US" dirty="0" err="1"/>
                  <a:t>Opt</a:t>
                </a:r>
                <a:r>
                  <a:rPr lang="en-US" dirty="0"/>
                  <a:t>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𝐴</m:t>
                    </m:r>
                    <m:r>
                      <a:rPr lang="en-US" b="0" i="1" smtClean="0">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𝑙</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1.0</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𝑟</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.8</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i="1">
                        <a:latin typeface="Cambria Math" panose="02040503050406030204" pitchFamily="18" charset="0"/>
                        <a:ea typeface="ＭＳ Ｐゴシック" pitchFamily="34" charset="-128"/>
                      </a:rPr>
                      <m:t>+.2</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−1+.8</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r>
                      <a:rPr lang="en-US" sz="2400" i="1">
                        <a:latin typeface="Cambria Math" panose="02040503050406030204" pitchFamily="18" charset="0"/>
                        <a:ea typeface="ＭＳ Ｐゴシック" pitchFamily="34" charset="-128"/>
                      </a:rPr>
                      <m:t>+.2</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oMath>
                </a14:m>
                <a:endParaRPr lang="en-US" sz="2400"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𝑢</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𝑑</m:t>
                        </m:r>
                      </m:e>
                    </m:d>
                    <m:r>
                      <a:rPr lang="en-US" sz="2400" i="1">
                        <a:latin typeface="Cambria Math" panose="02040503050406030204" pitchFamily="18" charset="0"/>
                      </a:rPr>
                      <m:t>=</m:t>
                    </m:r>
                    <m:r>
                      <a:rPr lang="en-US" sz="2400" i="1">
                        <a:latin typeface="Cambria Math" panose="02040503050406030204" pitchFamily="18" charset="0"/>
                        <a:ea typeface="ＭＳ Ｐゴシック" pitchFamily="34" charset="-128"/>
                      </a:rPr>
                      <m:t>.9</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e>
                    </m:d>
                    <m:r>
                      <a:rPr lang="en-US" sz="2400" i="1">
                        <a:latin typeface="Cambria Math" panose="02040503050406030204" pitchFamily="18" charset="0"/>
                        <a:ea typeface="ＭＳ Ｐゴシック" pitchFamily="34" charset="-128"/>
                      </a:rPr>
                      <m:t>+.1</m:t>
                    </m:r>
                    <m:d>
                      <m:dPr>
                        <m:begChr m:val="["/>
                        <m:endChr m:val="]"/>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i="1">
                                <a:latin typeface="Cambria Math" panose="02040503050406030204" pitchFamily="18" charset="0"/>
                                <a:ea typeface="ＭＳ Ｐゴシック" pitchFamily="34" charset="-128"/>
                              </a:rPr>
                              <m:t>𝜋</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e>
                    </m:d>
                    <m:r>
                      <a:rPr lang="en-US" sz="2400" b="0" i="1" smtClean="0">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−1+.9</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𝐵</m:t>
                        </m:r>
                      </m:e>
                    </m:d>
                    <m:r>
                      <a:rPr lang="en-US" sz="2400" i="1">
                        <a:latin typeface="Cambria Math" panose="02040503050406030204" pitchFamily="18" charset="0"/>
                        <a:ea typeface="ＭＳ Ｐゴシック" pitchFamily="34" charset="-128"/>
                      </a:rPr>
                      <m:t>+.1</m:t>
                    </m:r>
                    <m:sSub>
                      <m:sSubPr>
                        <m:ctrlPr>
                          <a:rPr lang="en-US" sz="2400" i="1">
                            <a:latin typeface="Cambria Math" panose="02040503050406030204" pitchFamily="18" charset="0"/>
                            <a:ea typeface="ＭＳ Ｐゴシック" pitchFamily="34" charset="-128"/>
                          </a:rPr>
                        </m:ctrlPr>
                      </m:sSubPr>
                      <m:e>
                        <m:r>
                          <a:rPr lang="en-US" sz="2400" i="1">
                            <a:latin typeface="Cambria Math" panose="02040503050406030204" pitchFamily="18" charset="0"/>
                            <a:ea typeface="ＭＳ Ｐゴシック" pitchFamily="34" charset="-128"/>
                          </a:rPr>
                          <m:t>𝑣</m:t>
                        </m:r>
                      </m:e>
                      <m:sub>
                        <m:r>
                          <a:rPr lang="en-US" sz="2400" b="0" i="1" smtClean="0">
                            <a:latin typeface="Cambria Math" panose="02040503050406030204" pitchFamily="18" charset="0"/>
                            <a:ea typeface="ＭＳ Ｐゴシック" pitchFamily="34" charset="-128"/>
                          </a:rPr>
                          <m:t>∗</m:t>
                        </m:r>
                      </m:sub>
                    </m:sSub>
                    <m:d>
                      <m:dPr>
                        <m:ctrlPr>
                          <a:rPr lang="en-US" sz="2400" i="1">
                            <a:latin typeface="Cambria Math" panose="02040503050406030204" pitchFamily="18" charset="0"/>
                            <a:ea typeface="ＭＳ Ｐゴシック" pitchFamily="34" charset="-128"/>
                          </a:rPr>
                        </m:ctrlPr>
                      </m:dPr>
                      <m:e>
                        <m:r>
                          <a:rPr lang="en-US" sz="2400" i="1">
                            <a:latin typeface="Cambria Math" panose="02040503050406030204" pitchFamily="18" charset="0"/>
                            <a:ea typeface="ＭＳ Ｐゴシック" pitchFamily="34" charset="-128"/>
                          </a:rPr>
                          <m:t>𝐶</m:t>
                        </m:r>
                      </m:e>
                    </m:d>
                  </m:oMath>
                </a14:m>
                <a:endParaRPr lang="en-US" sz="3100"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.9</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i="1">
                        <a:latin typeface="Cambria Math" panose="02040503050406030204" pitchFamily="18" charset="0"/>
                        <a:ea typeface="ＭＳ Ｐゴシック" pitchFamily="34" charset="-128"/>
                      </a:rPr>
                      <m:t>+.1</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e>
                    </m:d>
                    <m:r>
                      <a:rPr lang="en-US" i="1">
                        <a:latin typeface="Cambria Math" panose="02040503050406030204" pitchFamily="18" charset="0"/>
                        <a:ea typeface="ＭＳ Ｐゴシック" pitchFamily="34" charset="-128"/>
                      </a:rPr>
                      <m:t>+.2</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m:t>
                    </m:r>
                    <m:d>
                      <m:dPr>
                        <m:begChr m:val="["/>
                        <m:endChr m:val="]"/>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The set of non-linear equations cannot be solved analytically due to the </a:t>
                </a:r>
                <a14:m>
                  <m:oMath xmlns:m="http://schemas.openxmlformats.org/officeDocument/2006/math">
                    <m:r>
                      <m:rPr>
                        <m:sty m:val="p"/>
                      </m:rPr>
                      <a:rPr lang="en-US" i="1" dirty="0">
                        <a:latin typeface="Cambria Math" panose="02040503050406030204" pitchFamily="18" charset="0"/>
                        <a:ea typeface="ＭＳ Ｐゴシック" pitchFamily="34" charset="-128"/>
                      </a:rPr>
                      <m:t>max</m:t>
                    </m:r>
                  </m:oMath>
                </a14:m>
                <a:r>
                  <a:rPr lang="en-US" dirty="0">
                    <a:ea typeface="ＭＳ Ｐゴシック" pitchFamily="34" charset="-128"/>
                  </a:rPr>
                  <a:t> operator, so we need to use Value Iteration to find </a:t>
                </a:r>
                <a14:m>
                  <m:oMath xmlns:m="http://schemas.openxmlformats.org/officeDocument/2006/math">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𝐶</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𝐵</m:t>
                        </m:r>
                      </m:e>
                    </m:d>
                    <m:r>
                      <a:rPr lang="en-US" sz="3300">
                        <a:latin typeface="Cambria Math" panose="02040503050406030204" pitchFamily="18" charset="0"/>
                        <a:ea typeface="ＭＳ Ｐゴシック" pitchFamily="34" charset="-128"/>
                      </a:rPr>
                      <m:t>,</m:t>
                    </m:r>
                    <m:sSub>
                      <m:sSubPr>
                        <m:ctrlPr>
                          <a:rPr lang="en-US" sz="3300" i="1">
                            <a:latin typeface="Cambria Math" panose="02040503050406030204" pitchFamily="18" charset="0"/>
                            <a:ea typeface="ＭＳ Ｐゴシック" pitchFamily="34" charset="-128"/>
                          </a:rPr>
                        </m:ctrlPr>
                      </m:sSubPr>
                      <m:e>
                        <m:r>
                          <a:rPr lang="en-US" sz="3300">
                            <a:latin typeface="Cambria Math" panose="02040503050406030204" pitchFamily="18" charset="0"/>
                            <a:ea typeface="ＭＳ Ｐゴシック" pitchFamily="34" charset="-128"/>
                          </a:rPr>
                          <m:t>𝑣</m:t>
                        </m:r>
                      </m:e>
                      <m:sub>
                        <m:r>
                          <a:rPr lang="en-US" sz="3300">
                            <a:latin typeface="Cambria Math" panose="02040503050406030204" pitchFamily="18" charset="0"/>
                            <a:ea typeface="ＭＳ Ｐゴシック" pitchFamily="34" charset="-128"/>
                          </a:rPr>
                          <m:t>∗</m:t>
                        </m:r>
                      </m:sub>
                    </m:sSub>
                    <m:d>
                      <m:dPr>
                        <m:ctrlPr>
                          <a:rPr lang="en-US" sz="3300" i="1">
                            <a:latin typeface="Cambria Math" panose="02040503050406030204" pitchFamily="18" charset="0"/>
                            <a:ea typeface="ＭＳ Ｐゴシック" pitchFamily="34" charset="-128"/>
                          </a:rPr>
                        </m:ctrlPr>
                      </m:dPr>
                      <m:e>
                        <m:r>
                          <a:rPr lang="en-US" sz="3300">
                            <a:latin typeface="Cambria Math" panose="02040503050406030204" pitchFamily="18" charset="0"/>
                            <a:ea typeface="ＭＳ Ｐゴシック" pitchFamily="34" charset="-128"/>
                          </a:rPr>
                          <m:t>𝐸</m:t>
                        </m:r>
                      </m:e>
                    </m:d>
                  </m:oMath>
                </a14:m>
                <a:endParaRPr lang="en-US" sz="33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820"/>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1520773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Iter1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−0.4, −0.4</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b="0" i="1" smtClean="0">
                                <a:latin typeface="Cambria Math" panose="02040503050406030204" pitchFamily="18" charset="0"/>
                              </a:rPr>
                              <m:t> −1</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4226274192"/>
              </p:ext>
            </p:extLst>
          </p:nvPr>
        </p:nvGraphicFramePr>
        <p:xfrm>
          <a:off x="3907937"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49875"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77263"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34000"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34000"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48200"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48200"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4008594"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693418"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758822" y="1528429"/>
            <a:ext cx="298480" cy="338554"/>
          </a:xfrm>
          <a:prstGeom prst="rect">
            <a:avLst/>
          </a:prstGeom>
          <a:noFill/>
        </p:spPr>
        <p:txBody>
          <a:bodyPr wrap="none" rtlCol="0">
            <a:spAutoFit/>
          </a:bodyPr>
          <a:lstStyle/>
          <a:p>
            <a:r>
              <a:rPr lang="en-US" sz="1600" dirty="0"/>
              <a:t>6</a:t>
            </a:r>
            <a:endParaRPr lang="en-SE" sz="1600" dirty="0"/>
          </a:p>
        </p:txBody>
      </p:sp>
      <p:graphicFrame>
        <p:nvGraphicFramePr>
          <p:cNvPr id="21" name="Table 20">
            <a:extLst>
              <a:ext uri="{FF2B5EF4-FFF2-40B4-BE49-F238E27FC236}">
                <a16:creationId xmlns:a16="http://schemas.microsoft.com/office/drawing/2014/main" id="{DBD98E79-63FC-4676-BCDA-D02999A6CCF3}"/>
              </a:ext>
            </a:extLst>
          </p:cNvPr>
          <p:cNvGraphicFramePr>
            <a:graphicFrameLocks noGrp="1"/>
          </p:cNvGraphicFramePr>
          <p:nvPr>
            <p:extLst>
              <p:ext uri="{D42A27DB-BD31-4B8C-83A1-F6EECF244321}">
                <p14:modId xmlns:p14="http://schemas.microsoft.com/office/powerpoint/2010/main" val="306725282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4B64FF85-6482-4EF7-BEDC-F23869593BD8}"/>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C2CF991D-49B5-4069-A01D-1D18DF23927E}"/>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37265A-FE58-4CB6-BE70-6912A243A7D4}"/>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4D37265A-FE58-4CB6-BE70-6912A243A7D4}"/>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15C6A59-1044-4523-8678-697CB225A917}"/>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E15C6A59-1044-4523-8678-697CB225A917}"/>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26" name="TextBox 25">
            <a:extLst>
              <a:ext uri="{FF2B5EF4-FFF2-40B4-BE49-F238E27FC236}">
                <a16:creationId xmlns:a16="http://schemas.microsoft.com/office/drawing/2014/main" id="{842BF20D-6D4A-4C69-8F40-FD02E5A528F1}"/>
              </a:ext>
            </a:extLst>
          </p:cNvPr>
          <p:cNvSpPr txBox="1"/>
          <p:nvPr/>
        </p:nvSpPr>
        <p:spPr>
          <a:xfrm>
            <a:off x="903667" y="1530926"/>
            <a:ext cx="298480" cy="338554"/>
          </a:xfrm>
          <a:prstGeom prst="rect">
            <a:avLst/>
          </a:prstGeom>
          <a:noFill/>
        </p:spPr>
        <p:txBody>
          <a:bodyPr wrap="none" rtlCol="0">
            <a:spAutoFit/>
          </a:bodyPr>
          <a:lstStyle/>
          <a:p>
            <a:r>
              <a:rPr lang="en-US" sz="1600" dirty="0"/>
              <a:t>0</a:t>
            </a:r>
            <a:endParaRPr lang="en-SE" sz="1600" dirty="0"/>
          </a:p>
        </p:txBody>
      </p:sp>
      <p:sp>
        <p:nvSpPr>
          <p:cNvPr id="27" name="TextBox 26">
            <a:extLst>
              <a:ext uri="{FF2B5EF4-FFF2-40B4-BE49-F238E27FC236}">
                <a16:creationId xmlns:a16="http://schemas.microsoft.com/office/drawing/2014/main" id="{141F3C3C-6620-4F9F-8649-875A41139D50}"/>
              </a:ext>
            </a:extLst>
          </p:cNvPr>
          <p:cNvSpPr txBox="1"/>
          <p:nvPr/>
        </p:nvSpPr>
        <p:spPr>
          <a:xfrm>
            <a:off x="1589467" y="2167888"/>
            <a:ext cx="298480" cy="338554"/>
          </a:xfrm>
          <a:prstGeom prst="rect">
            <a:avLst/>
          </a:prstGeom>
          <a:noFill/>
        </p:spPr>
        <p:txBody>
          <a:bodyPr wrap="none" rtlCol="0">
            <a:spAutoFit/>
          </a:bodyPr>
          <a:lstStyle/>
          <a:p>
            <a:r>
              <a:rPr lang="en-US" sz="1600" dirty="0"/>
              <a:t>0</a:t>
            </a:r>
            <a:endParaRPr lang="en-SE" sz="1600" dirty="0"/>
          </a:p>
        </p:txBody>
      </p:sp>
      <p:sp>
        <p:nvSpPr>
          <p:cNvPr id="28" name="TextBox 27">
            <a:extLst>
              <a:ext uri="{FF2B5EF4-FFF2-40B4-BE49-F238E27FC236}">
                <a16:creationId xmlns:a16="http://schemas.microsoft.com/office/drawing/2014/main" id="{E7EECE6F-FD0B-44AA-8F0F-79743E541D86}"/>
              </a:ext>
            </a:extLst>
          </p:cNvPr>
          <p:cNvSpPr txBox="1"/>
          <p:nvPr/>
        </p:nvSpPr>
        <p:spPr>
          <a:xfrm>
            <a:off x="1583147" y="1524000"/>
            <a:ext cx="413013" cy="338554"/>
          </a:xfrm>
          <a:prstGeom prst="rect">
            <a:avLst/>
          </a:prstGeom>
          <a:noFill/>
        </p:spPr>
        <p:txBody>
          <a:bodyPr wrap="square" rtlCol="0">
            <a:spAutoFit/>
          </a:bodyPr>
          <a:lstStyle/>
          <a:p>
            <a:r>
              <a:rPr lang="en-US" sz="1600" dirty="0"/>
              <a:t>0</a:t>
            </a:r>
            <a:endParaRPr lang="en-SE" sz="1600" dirty="0"/>
          </a:p>
        </p:txBody>
      </p:sp>
      <p:sp>
        <p:nvSpPr>
          <p:cNvPr id="30" name="Arrow: Right 29">
            <a:extLst>
              <a:ext uri="{FF2B5EF4-FFF2-40B4-BE49-F238E27FC236}">
                <a16:creationId xmlns:a16="http://schemas.microsoft.com/office/drawing/2014/main" id="{E49722A9-1602-4652-8F40-46D9444C6609}"/>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38BC180B-2919-48C0-A249-5A08E57E2CAE}"/>
              </a:ext>
            </a:extLst>
          </p:cNvPr>
          <p:cNvSpPr/>
          <p:nvPr/>
        </p:nvSpPr>
        <p:spPr>
          <a:xfrm>
            <a:off x="2900149" y="807431"/>
            <a:ext cx="757451" cy="646331"/>
          </a:xfrm>
          <a:prstGeom prst="rect">
            <a:avLst/>
          </a:prstGeom>
        </p:spPr>
        <p:txBody>
          <a:bodyPr wrap="none">
            <a:spAutoFit/>
          </a:bodyPr>
          <a:lstStyle/>
          <a:p>
            <a:r>
              <a:rPr lang="en-US" dirty="0"/>
              <a:t>Value</a:t>
            </a:r>
          </a:p>
          <a:p>
            <a:r>
              <a:rPr lang="en-US" dirty="0"/>
              <a:t>Iter1</a:t>
            </a:r>
            <a:endParaRPr lang="en-SE" dirty="0"/>
          </a:p>
        </p:txBody>
      </p:sp>
    </p:spTree>
    <p:extLst>
      <p:ext uri="{BB962C8B-B14F-4D97-AF65-F5344CB8AC3E}">
        <p14:creationId xmlns:p14="http://schemas.microsoft.com/office/powerpoint/2010/main" val="360190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Iter2 Value Iteration w. </a:t>
            </a:r>
            <a:r>
              <a:rPr lang="en-US" sz="3200" dirty="0" err="1"/>
              <a:t>Sto</a:t>
            </a:r>
            <a:r>
              <a:rPr lang="en-US" sz="3200" dirty="0"/>
              <a:t> Env</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a:latin typeface="Cambria Math" panose="02040503050406030204" pitchFamily="18" charset="0"/>
                        <a:ea typeface="ＭＳ Ｐゴシック" pitchFamily="34" charset="-128"/>
                      </a:rPr>
                      <m:t>−2+.8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=−2+.8⋅3.8+.</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6+.1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a:latin typeface="Cambria Math" panose="02040503050406030204" pitchFamily="18" charset="0"/>
                        <a:ea typeface="ＭＳ Ｐゴシック" pitchFamily="34" charset="-128"/>
                      </a:rPr>
                      <m:t>−8+.1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 </m:t>
                            </m:r>
                            <m:r>
                              <a:rPr lang="en-US" i="1">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3.06,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2.8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2⋅3.8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=−1+3.8=2.8</m:t>
                    </m:r>
                  </m:oMath>
                </a14:m>
                <a:endParaRPr lang="en-US" i="1" dirty="0">
                  <a:latin typeface="Cambria Math" panose="02040503050406030204" pitchFamily="18" charset="0"/>
                </a:endParaRPr>
              </a:p>
              <a:p>
                <a:r>
                  <a:rPr lang="en-US" dirty="0"/>
                  <a:t>After 2</a:t>
                </a:r>
                <a:r>
                  <a:rPr lang="en-US" baseline="30000" dirty="0"/>
                  <a:t>nd</a:t>
                </a:r>
                <a:r>
                  <a:rPr lang="en-US" dirty="0"/>
                  <a:t> iteration: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𝐶</m:t>
                        </m:r>
                      </m:e>
                    </m:d>
                    <m:r>
                      <a:rPr lang="en-US">
                        <a:latin typeface="Cambria Math" panose="02040503050406030204" pitchFamily="18" charset="0"/>
                      </a:rPr>
                      <m:t>=6.38, </m:t>
                    </m:r>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𝐵</m:t>
                        </m:r>
                      </m:e>
                    </m:d>
                    <m:r>
                      <a:rPr lang="en-US">
                        <a:latin typeface="Cambria Math" panose="02040503050406030204" pitchFamily="18" charset="0"/>
                      </a:rPr>
                      <m:t>=4.86,</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𝑉</m:t>
                        </m:r>
                      </m:e>
                      <m:sub>
                        <m:r>
                          <a:rPr lang="en-US">
                            <a:latin typeface="Cambria Math" panose="02040503050406030204" pitchFamily="18" charset="0"/>
                          </a:rPr>
                          <m:t>𝜋</m:t>
                        </m:r>
                      </m:sub>
                    </m:sSub>
                    <m:d>
                      <m:dPr>
                        <m:ctrlPr>
                          <a:rPr lang="en-US" i="1">
                            <a:latin typeface="Cambria Math" panose="02040503050406030204" pitchFamily="18" charset="0"/>
                          </a:rPr>
                        </m:ctrlPr>
                      </m:dPr>
                      <m:e>
                        <m:r>
                          <a:rPr lang="en-US">
                            <a:latin typeface="Cambria Math" panose="02040503050406030204" pitchFamily="18" charset="0"/>
                          </a:rPr>
                          <m:t>𝐸</m:t>
                        </m:r>
                      </m:e>
                    </m:d>
                    <m:r>
                      <a:rPr lang="en-US">
                        <a:latin typeface="Cambria Math" panose="02040503050406030204" pitchFamily="18" charset="0"/>
                      </a:rPr>
                      <m:t>=4.86</m:t>
                    </m:r>
                  </m:oMath>
                </a14:m>
                <a:endParaRPr lang="en-US"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extLst>
              <p:ext uri="{D42A27DB-BD31-4B8C-83A1-F6EECF244321}">
                <p14:modId xmlns:p14="http://schemas.microsoft.com/office/powerpoint/2010/main" val="3057678846"/>
              </p:ext>
            </p:extLst>
          </p:nvPr>
        </p:nvGraphicFramePr>
        <p:xfrm>
          <a:off x="3886200"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328138"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655526"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5312263"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5312263"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626463"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626463"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58</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940293"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592219"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602009" y="1540849"/>
            <a:ext cx="583814" cy="338554"/>
          </a:xfrm>
          <a:prstGeom prst="rect">
            <a:avLst/>
          </a:prstGeom>
          <a:noFill/>
        </p:spPr>
        <p:txBody>
          <a:bodyPr wrap="none" rtlCol="0">
            <a:spAutoFit/>
          </a:bodyPr>
          <a:lstStyle/>
          <a:p>
            <a:r>
              <a:rPr lang="en-US" sz="1600" dirty="0"/>
              <a:t>6.38</a:t>
            </a:r>
            <a:endParaRPr lang="en-SE" sz="1600" dirty="0"/>
          </a:p>
        </p:txBody>
      </p:sp>
      <p:graphicFrame>
        <p:nvGraphicFramePr>
          <p:cNvPr id="21" name="Table 20">
            <a:extLst>
              <a:ext uri="{FF2B5EF4-FFF2-40B4-BE49-F238E27FC236}">
                <a16:creationId xmlns:a16="http://schemas.microsoft.com/office/drawing/2014/main" id="{E8F23F9D-A95E-4710-B815-54AD8845CC2B}"/>
              </a:ext>
            </a:extLst>
          </p:cNvPr>
          <p:cNvGraphicFramePr>
            <a:graphicFrameLocks noGrp="1"/>
          </p:cNvGraphicFramePr>
          <p:nvPr>
            <p:extLst>
              <p:ext uri="{D42A27DB-BD31-4B8C-83A1-F6EECF244321}">
                <p14:modId xmlns:p14="http://schemas.microsoft.com/office/powerpoint/2010/main" val="195545598"/>
              </p:ext>
            </p:extLst>
          </p:nvPr>
        </p:nvGraphicFramePr>
        <p:xfrm>
          <a:off x="744558"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2" name="Rectangle 21">
            <a:extLst>
              <a:ext uri="{FF2B5EF4-FFF2-40B4-BE49-F238E27FC236}">
                <a16:creationId xmlns:a16="http://schemas.microsoft.com/office/drawing/2014/main" id="{B15D71B5-8A0D-4D39-AA4C-95AEFFF38EB5}"/>
              </a:ext>
            </a:extLst>
          </p:cNvPr>
          <p:cNvSpPr/>
          <p:nvPr/>
        </p:nvSpPr>
        <p:spPr>
          <a:xfrm>
            <a:off x="2186496"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Rectangle 22">
            <a:extLst>
              <a:ext uri="{FF2B5EF4-FFF2-40B4-BE49-F238E27FC236}">
                <a16:creationId xmlns:a16="http://schemas.microsoft.com/office/drawing/2014/main" id="{9F1D9C8A-9F5E-44FB-A310-6F17512008DB}"/>
              </a:ext>
            </a:extLst>
          </p:cNvPr>
          <p:cNvSpPr/>
          <p:nvPr/>
        </p:nvSpPr>
        <p:spPr>
          <a:xfrm>
            <a:off x="1513884"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20A1AA-4342-4F00-9479-77136FDB93E3}"/>
                  </a:ext>
                </a:extLst>
              </p:cNvPr>
              <p:cNvSpPr txBox="1"/>
              <p:nvPr/>
            </p:nvSpPr>
            <p:spPr>
              <a:xfrm>
                <a:off x="2170621"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2420A1AA-4342-4F00-9479-77136FDB93E3}"/>
                  </a:ext>
                </a:extLst>
              </p:cNvPr>
              <p:cNvSpPr txBox="1">
                <a:spLocks noRot="1" noChangeAspect="1" noMove="1" noResize="1" noEditPoints="1" noAdjustHandles="1" noChangeArrowheads="1" noChangeShapeType="1" noTextEdit="1"/>
              </p:cNvSpPr>
              <p:nvPr/>
            </p:nvSpPr>
            <p:spPr>
              <a:xfrm>
                <a:off x="2170621"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6B6E1F-0210-4341-B1DF-ACD220756535}"/>
                  </a:ext>
                </a:extLst>
              </p:cNvPr>
              <p:cNvSpPr txBox="1"/>
              <p:nvPr/>
            </p:nvSpPr>
            <p:spPr>
              <a:xfrm>
                <a:off x="1484821"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096B6E1F-0210-4341-B1DF-ACD220756535}"/>
                  </a:ext>
                </a:extLst>
              </p:cNvPr>
              <p:cNvSpPr txBox="1">
                <a:spLocks noRot="1" noChangeAspect="1" noMove="1" noResize="1" noEditPoints="1" noAdjustHandles="1" noChangeArrowheads="1" noChangeShapeType="1" noTextEdit="1"/>
              </p:cNvSpPr>
              <p:nvPr/>
            </p:nvSpPr>
            <p:spPr>
              <a:xfrm>
                <a:off x="1484821" y="850632"/>
                <a:ext cx="685800" cy="307777"/>
              </a:xfrm>
              <a:prstGeom prst="rect">
                <a:avLst/>
              </a:prstGeom>
              <a:blipFill>
                <a:blip r:embed="rId5"/>
                <a:stretch>
                  <a:fillRect/>
                </a:stretch>
              </a:blipFill>
            </p:spPr>
            <p:txBody>
              <a:bodyPr/>
              <a:lstStyle/>
              <a:p>
                <a:r>
                  <a:rPr lang="en-SE">
                    <a:noFill/>
                  </a:rPr>
                  <a:t> </a:t>
                </a:r>
              </a:p>
            </p:txBody>
          </p:sp>
        </mc:Fallback>
      </mc:AlternateContent>
      <p:sp>
        <p:nvSpPr>
          <p:cNvPr id="30" name="Arrow: Right 29">
            <a:extLst>
              <a:ext uri="{FF2B5EF4-FFF2-40B4-BE49-F238E27FC236}">
                <a16:creationId xmlns:a16="http://schemas.microsoft.com/office/drawing/2014/main" id="{51289E5D-D5C1-4B18-9BE5-FF97CFB14DB7}"/>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5F942F0-15AB-4233-A51D-8AD93C6017DF}"/>
              </a:ext>
            </a:extLst>
          </p:cNvPr>
          <p:cNvSpPr/>
          <p:nvPr/>
        </p:nvSpPr>
        <p:spPr>
          <a:xfrm>
            <a:off x="2895600" y="807431"/>
            <a:ext cx="757451" cy="646331"/>
          </a:xfrm>
          <a:prstGeom prst="rect">
            <a:avLst/>
          </a:prstGeom>
        </p:spPr>
        <p:txBody>
          <a:bodyPr wrap="none">
            <a:spAutoFit/>
          </a:bodyPr>
          <a:lstStyle/>
          <a:p>
            <a:r>
              <a:rPr lang="en-US" dirty="0"/>
              <a:t>Value</a:t>
            </a:r>
          </a:p>
          <a:p>
            <a:r>
              <a:rPr lang="en-US" dirty="0"/>
              <a:t>Iter2</a:t>
            </a:r>
            <a:endParaRPr lang="en-SE" dirty="0"/>
          </a:p>
        </p:txBody>
      </p:sp>
      <p:sp>
        <p:nvSpPr>
          <p:cNvPr id="32" name="TextBox 31">
            <a:extLst>
              <a:ext uri="{FF2B5EF4-FFF2-40B4-BE49-F238E27FC236}">
                <a16:creationId xmlns:a16="http://schemas.microsoft.com/office/drawing/2014/main" id="{4D827001-D1E3-4D05-888F-50E8377F7D5E}"/>
              </a:ext>
            </a:extLst>
          </p:cNvPr>
          <p:cNvSpPr txBox="1"/>
          <p:nvPr/>
        </p:nvSpPr>
        <p:spPr>
          <a:xfrm>
            <a:off x="828426" y="1527182"/>
            <a:ext cx="470000" cy="338554"/>
          </a:xfrm>
          <a:prstGeom prst="rect">
            <a:avLst/>
          </a:prstGeom>
          <a:noFill/>
        </p:spPr>
        <p:txBody>
          <a:bodyPr wrap="none" rtlCol="0">
            <a:spAutoFit/>
          </a:bodyPr>
          <a:lstStyle/>
          <a:p>
            <a:r>
              <a:rPr lang="en-US" sz="1600" dirty="0"/>
              <a:t>3.8</a:t>
            </a:r>
            <a:endParaRPr lang="en-SE" sz="1600" dirty="0"/>
          </a:p>
        </p:txBody>
      </p:sp>
      <p:sp>
        <p:nvSpPr>
          <p:cNvPr id="33" name="TextBox 32">
            <a:extLst>
              <a:ext uri="{FF2B5EF4-FFF2-40B4-BE49-F238E27FC236}">
                <a16:creationId xmlns:a16="http://schemas.microsoft.com/office/drawing/2014/main" id="{89BC0AF0-C0F7-4777-9FDA-4C0A9003CA5B}"/>
              </a:ext>
            </a:extLst>
          </p:cNvPr>
          <p:cNvSpPr txBox="1"/>
          <p:nvPr/>
        </p:nvSpPr>
        <p:spPr>
          <a:xfrm>
            <a:off x="1513250" y="2158863"/>
            <a:ext cx="470000" cy="338554"/>
          </a:xfrm>
          <a:prstGeom prst="rect">
            <a:avLst/>
          </a:prstGeom>
          <a:noFill/>
        </p:spPr>
        <p:txBody>
          <a:bodyPr wrap="none" rtlCol="0">
            <a:spAutoFit/>
          </a:bodyPr>
          <a:lstStyle/>
          <a:p>
            <a:r>
              <a:rPr lang="en-US" sz="1600" dirty="0"/>
              <a:t>3.8</a:t>
            </a:r>
            <a:endParaRPr lang="en-SE" sz="1600" dirty="0"/>
          </a:p>
        </p:txBody>
      </p:sp>
      <p:sp>
        <p:nvSpPr>
          <p:cNvPr id="34" name="TextBox 33">
            <a:extLst>
              <a:ext uri="{FF2B5EF4-FFF2-40B4-BE49-F238E27FC236}">
                <a16:creationId xmlns:a16="http://schemas.microsoft.com/office/drawing/2014/main" id="{671C0944-93D2-4EDC-84B3-90CEC5589040}"/>
              </a:ext>
            </a:extLst>
          </p:cNvPr>
          <p:cNvSpPr txBox="1"/>
          <p:nvPr/>
        </p:nvSpPr>
        <p:spPr>
          <a:xfrm>
            <a:off x="1578654" y="1527182"/>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1" y="838200"/>
                <a:ext cx="5482662" cy="2362201"/>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converged to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after 6 iterations with threshold condition </a:t>
                </a:r>
                <a14:m>
                  <m:oMath xmlns:m="http://schemas.openxmlformats.org/officeDocument/2006/math">
                    <m:r>
                      <m:rPr>
                        <m:sty m:val="p"/>
                      </m:rPr>
                      <a:rPr lang="en-US" b="0" i="0" smtClean="0">
                        <a:latin typeface="Cambria Math" panose="02040503050406030204" pitchFamily="18" charset="0"/>
                        <a:ea typeface="ＭＳ Ｐゴシック" pitchFamily="34" charset="-128"/>
                      </a:rPr>
                      <m:t>Δ</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𝜃</m:t>
                    </m:r>
                    <m:r>
                      <a:rPr lang="en-US" b="0" i="1" smtClean="0">
                        <a:latin typeface="Cambria Math" panose="02040503050406030204" pitchFamily="18" charset="0"/>
                        <a:ea typeface="ＭＳ Ｐゴシック" pitchFamily="34" charset="-128"/>
                      </a:rPr>
                      <m:t>=0.01</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1" y="838200"/>
                <a:ext cx="5482662" cy="2362201"/>
              </a:xfrm>
              <a:blipFill>
                <a:blip r:embed="rId3"/>
                <a:stretch>
                  <a:fillRect l="-667" t="-3876" r="-17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29718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548557" y="3083326"/>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29728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7951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8138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795145"/>
            <a:ext cx="2603634" cy="1854295"/>
          </a:xfrm>
          <a:prstGeom prst="rect">
            <a:avLst/>
          </a:prstGeom>
        </p:spPr>
      </p:pic>
      <p:sp>
        <p:nvSpPr>
          <p:cNvPr id="22" name="Arrow: Right 21">
            <a:extLst>
              <a:ext uri="{FF2B5EF4-FFF2-40B4-BE49-F238E27FC236}">
                <a16:creationId xmlns:a16="http://schemas.microsoft.com/office/drawing/2014/main" id="{270B9C4F-DD7B-4C50-99A5-6C2C4438C8FC}"/>
              </a:ext>
            </a:extLst>
          </p:cNvPr>
          <p:cNvSpPr/>
          <p:nvPr/>
        </p:nvSpPr>
        <p:spPr bwMode="auto">
          <a:xfrm>
            <a:off x="5655876" y="16486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EE2FC7F-0564-4F2B-889F-8C0F6DA6A858}"/>
                  </a:ext>
                </a:extLst>
              </p:cNvPr>
              <p:cNvSpPr/>
              <p:nvPr/>
            </p:nvSpPr>
            <p:spPr>
              <a:xfrm>
                <a:off x="5378078" y="2103802"/>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𝑄</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23" name="Rectangle 22">
                <a:extLst>
                  <a:ext uri="{FF2B5EF4-FFF2-40B4-BE49-F238E27FC236}">
                    <a16:creationId xmlns:a16="http://schemas.microsoft.com/office/drawing/2014/main" id="{5EE2FC7F-0564-4F2B-889F-8C0F6DA6A858}"/>
                  </a:ext>
                </a:extLst>
              </p:cNvPr>
              <p:cNvSpPr>
                <a:spLocks noRot="1" noChangeAspect="1" noMove="1" noResize="1" noEditPoints="1" noAdjustHandles="1" noChangeArrowheads="1" noChangeShapeType="1" noTextEdit="1"/>
              </p:cNvSpPr>
              <p:nvPr/>
            </p:nvSpPr>
            <p:spPr>
              <a:xfrm>
                <a:off x="5378078" y="2103802"/>
                <a:ext cx="1790683" cy="731739"/>
              </a:xfrm>
              <a:prstGeom prst="rect">
                <a:avLst/>
              </a:prstGeom>
              <a:blipFill>
                <a:blip r:embed="rId10"/>
                <a:stretch>
                  <a:fillRect l="-2721" t="-4167"/>
                </a:stretch>
              </a:blipFill>
            </p:spPr>
            <p:txBody>
              <a:bodyPr/>
              <a:lstStyle/>
              <a:p>
                <a:r>
                  <a:rPr lang="en-SE">
                    <a:noFill/>
                  </a:rPr>
                  <a:t> </a:t>
                </a:r>
              </a:p>
            </p:txBody>
          </p:sp>
        </mc:Fallback>
      </mc:AlternateContent>
      <p:graphicFrame>
        <p:nvGraphicFramePr>
          <p:cNvPr id="24" name="Table 23">
            <a:extLst>
              <a:ext uri="{FF2B5EF4-FFF2-40B4-BE49-F238E27FC236}">
                <a16:creationId xmlns:a16="http://schemas.microsoft.com/office/drawing/2014/main" id="{8D0E1C06-9D66-42E1-88B0-4B6261D07CEA}"/>
              </a:ext>
            </a:extLst>
          </p:cNvPr>
          <p:cNvGraphicFramePr>
            <a:graphicFrameLocks noGrp="1"/>
          </p:cNvGraphicFramePr>
          <p:nvPr>
            <p:extLst>
              <p:ext uri="{D42A27DB-BD31-4B8C-83A1-F6EECF244321}">
                <p14:modId xmlns:p14="http://schemas.microsoft.com/office/powerpoint/2010/main" val="3756024969"/>
              </p:ext>
            </p:extLst>
          </p:nvPr>
        </p:nvGraphicFramePr>
        <p:xfrm>
          <a:off x="7067550" y="1022944"/>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B011F6EE-7E6E-4C87-B342-EFE5FBC63D59}"/>
              </a:ext>
            </a:extLst>
          </p:cNvPr>
          <p:cNvSpPr/>
          <p:nvPr/>
        </p:nvSpPr>
        <p:spPr>
          <a:xfrm>
            <a:off x="8509488" y="174611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Rectangle 25">
            <a:extLst>
              <a:ext uri="{FF2B5EF4-FFF2-40B4-BE49-F238E27FC236}">
                <a16:creationId xmlns:a16="http://schemas.microsoft.com/office/drawing/2014/main" id="{562DF781-0C35-4305-BCE7-F7D6E9D87DC9}"/>
              </a:ext>
            </a:extLst>
          </p:cNvPr>
          <p:cNvSpPr/>
          <p:nvPr/>
        </p:nvSpPr>
        <p:spPr>
          <a:xfrm>
            <a:off x="7836876" y="1117462"/>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518EA294-C77D-4F87-BFF9-07A6CA4AA499}"/>
              </a:ext>
            </a:extLst>
          </p:cNvPr>
          <p:cNvSpPr/>
          <p:nvPr/>
        </p:nvSpPr>
        <p:spPr>
          <a:xfrm rot="5400000">
            <a:off x="7580536" y="19052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30969684-5235-4CA1-94D6-84B11E1BB879}"/>
              </a:ext>
            </a:extLst>
          </p:cNvPr>
          <p:cNvSpPr/>
          <p:nvPr/>
        </p:nvSpPr>
        <p:spPr>
          <a:xfrm rot="5400000">
            <a:off x="8222374" y="190520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9" name="Isosceles Triangle 28">
            <a:extLst>
              <a:ext uri="{FF2B5EF4-FFF2-40B4-BE49-F238E27FC236}">
                <a16:creationId xmlns:a16="http://schemas.microsoft.com/office/drawing/2014/main" id="{2D2BB0B1-15F2-47D4-BF66-B23ECECDC21C}"/>
              </a:ext>
            </a:extLst>
          </p:cNvPr>
          <p:cNvSpPr/>
          <p:nvPr/>
        </p:nvSpPr>
        <p:spPr>
          <a:xfrm>
            <a:off x="7988544" y="230389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877D2C-0C28-4C29-9770-FF8CB25524BD}"/>
                  </a:ext>
                </a:extLst>
              </p:cNvPr>
              <p:cNvSpPr txBox="1"/>
              <p:nvPr/>
            </p:nvSpPr>
            <p:spPr>
              <a:xfrm>
                <a:off x="8493613" y="195246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D4877D2C-0C28-4C29-9770-FF8CB25524BD}"/>
                  </a:ext>
                </a:extLst>
              </p:cNvPr>
              <p:cNvSpPr txBox="1">
                <a:spLocks noRot="1" noChangeAspect="1" noMove="1" noResize="1" noEditPoints="1" noAdjustHandles="1" noChangeArrowheads="1" noChangeShapeType="1" noTextEdit="1"/>
              </p:cNvSpPr>
              <p:nvPr/>
            </p:nvSpPr>
            <p:spPr>
              <a:xfrm>
                <a:off x="8493613" y="1952462"/>
                <a:ext cx="685800"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46F0D9-4A7F-47A6-9DA5-9C536C130B7C}"/>
                  </a:ext>
                </a:extLst>
              </p:cNvPr>
              <p:cNvSpPr txBox="1"/>
              <p:nvPr/>
            </p:nvSpPr>
            <p:spPr>
              <a:xfrm>
                <a:off x="7807813" y="134017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D446F0D9-4A7F-47A6-9DA5-9C536C130B7C}"/>
                  </a:ext>
                </a:extLst>
              </p:cNvPr>
              <p:cNvSpPr txBox="1">
                <a:spLocks noRot="1" noChangeAspect="1" noMove="1" noResize="1" noEditPoints="1" noAdjustHandles="1" noChangeArrowheads="1" noChangeShapeType="1" noTextEdit="1"/>
              </p:cNvSpPr>
              <p:nvPr/>
            </p:nvSpPr>
            <p:spPr>
              <a:xfrm>
                <a:off x="7807813" y="1340176"/>
                <a:ext cx="685800" cy="307777"/>
              </a:xfrm>
              <a:prstGeom prst="rect">
                <a:avLst/>
              </a:prstGeom>
              <a:blipFill>
                <a:blip r:embed="rId12"/>
                <a:stretch>
                  <a:fillRect/>
                </a:stretch>
              </a:blipFill>
            </p:spPr>
            <p:txBody>
              <a:bodyPr/>
              <a:lstStyle/>
              <a:p>
                <a:r>
                  <a:rPr lang="en-SE">
                    <a:noFill/>
                  </a:rPr>
                  <a:t> </a:t>
                </a:r>
              </a:p>
            </p:txBody>
          </p:sp>
        </mc:Fallback>
      </mc:AlternateContent>
      <p:sp>
        <p:nvSpPr>
          <p:cNvPr id="32" name="TextBox 31">
            <a:extLst>
              <a:ext uri="{FF2B5EF4-FFF2-40B4-BE49-F238E27FC236}">
                <a16:creationId xmlns:a16="http://schemas.microsoft.com/office/drawing/2014/main" id="{D444BFCB-5A8D-4159-BB7F-6FB1F0C32355}"/>
              </a:ext>
            </a:extLst>
          </p:cNvPr>
          <p:cNvSpPr txBox="1"/>
          <p:nvPr/>
        </p:nvSpPr>
        <p:spPr>
          <a:xfrm>
            <a:off x="7087678" y="2012869"/>
            <a:ext cx="583814" cy="338554"/>
          </a:xfrm>
          <a:prstGeom prst="rect">
            <a:avLst/>
          </a:prstGeom>
          <a:noFill/>
        </p:spPr>
        <p:txBody>
          <a:bodyPr wrap="none" rtlCol="0">
            <a:spAutoFit/>
          </a:bodyPr>
          <a:lstStyle/>
          <a:p>
            <a:r>
              <a:rPr lang="en-US" sz="1600" dirty="0"/>
              <a:t>5.28</a:t>
            </a:r>
            <a:endParaRPr lang="en-SE" sz="1600" dirty="0"/>
          </a:p>
        </p:txBody>
      </p:sp>
      <p:sp>
        <p:nvSpPr>
          <p:cNvPr id="33" name="TextBox 32">
            <a:extLst>
              <a:ext uri="{FF2B5EF4-FFF2-40B4-BE49-F238E27FC236}">
                <a16:creationId xmlns:a16="http://schemas.microsoft.com/office/drawing/2014/main" id="{AE1B9EF4-C39B-4C11-BF7C-84ED5155EF30}"/>
              </a:ext>
            </a:extLst>
          </p:cNvPr>
          <p:cNvSpPr txBox="1"/>
          <p:nvPr/>
        </p:nvSpPr>
        <p:spPr>
          <a:xfrm>
            <a:off x="7739604" y="2643837"/>
            <a:ext cx="583814" cy="338554"/>
          </a:xfrm>
          <a:prstGeom prst="rect">
            <a:avLst/>
          </a:prstGeom>
          <a:noFill/>
        </p:spPr>
        <p:txBody>
          <a:bodyPr wrap="none" rtlCol="0">
            <a:spAutoFit/>
          </a:bodyPr>
          <a:lstStyle/>
          <a:p>
            <a:r>
              <a:rPr lang="en-US" sz="1600" dirty="0"/>
              <a:t>5.28</a:t>
            </a:r>
            <a:endParaRPr lang="en-SE" sz="1600" dirty="0"/>
          </a:p>
        </p:txBody>
      </p:sp>
      <p:sp>
        <p:nvSpPr>
          <p:cNvPr id="34" name="TextBox 33">
            <a:extLst>
              <a:ext uri="{FF2B5EF4-FFF2-40B4-BE49-F238E27FC236}">
                <a16:creationId xmlns:a16="http://schemas.microsoft.com/office/drawing/2014/main" id="{D64FE0C9-4D41-467A-A845-AE02AB19AAA9}"/>
              </a:ext>
            </a:extLst>
          </p:cNvPr>
          <p:cNvSpPr txBox="1"/>
          <p:nvPr/>
        </p:nvSpPr>
        <p:spPr>
          <a:xfrm>
            <a:off x="7749394" y="2012869"/>
            <a:ext cx="583814" cy="338554"/>
          </a:xfrm>
          <a:prstGeom prst="rect">
            <a:avLst/>
          </a:prstGeom>
          <a:noFill/>
        </p:spPr>
        <p:txBody>
          <a:bodyPr wrap="none" rtlCol="0">
            <a:spAutoFit/>
          </a:bodyPr>
          <a:lstStyle/>
          <a:p>
            <a:r>
              <a:rPr lang="en-US" sz="1600" dirty="0"/>
              <a:t>6.53</a:t>
            </a:r>
            <a:endParaRPr lang="en-SE" sz="1600" dirty="0"/>
          </a:p>
        </p:txBody>
      </p:sp>
      <p:sp>
        <p:nvSpPr>
          <p:cNvPr id="35" name="Rectangle 34">
            <a:extLst>
              <a:ext uri="{FF2B5EF4-FFF2-40B4-BE49-F238E27FC236}">
                <a16:creationId xmlns:a16="http://schemas.microsoft.com/office/drawing/2014/main" id="{085238E2-3061-48CA-8995-E0A403DC977A}"/>
              </a:ext>
            </a:extLst>
          </p:cNvPr>
          <p:cNvSpPr/>
          <p:nvPr/>
        </p:nvSpPr>
        <p:spPr>
          <a:xfrm>
            <a:off x="5420204" y="1082074"/>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0615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a:xfrm>
            <a:off x="252537" y="274638"/>
            <a:ext cx="8626474" cy="868362"/>
          </a:xfrm>
        </p:spPr>
        <p:txBody>
          <a:bodyPr/>
          <a:lstStyle/>
          <a:p>
            <a:r>
              <a:rPr lang="en-US" dirty="0"/>
              <a:t>Policy Iteration w. Deterministic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extLst>
              <p:ext uri="{D42A27DB-BD31-4B8C-83A1-F6EECF244321}">
                <p14:modId xmlns:p14="http://schemas.microsoft.com/office/powerpoint/2010/main" val="3383582891"/>
              </p:ext>
            </p:extLst>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086" y="2944264"/>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extLst>
              <p:ext uri="{D42A27DB-BD31-4B8C-83A1-F6EECF244321}">
                <p14:modId xmlns:p14="http://schemas.microsoft.com/office/powerpoint/2010/main" val="2000119655"/>
              </p:ext>
            </p:extLst>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extLst>
              <p:ext uri="{D42A27DB-BD31-4B8C-83A1-F6EECF244321}">
                <p14:modId xmlns:p14="http://schemas.microsoft.com/office/powerpoint/2010/main" val="1997050774"/>
              </p:ext>
            </p:extLst>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4"/>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extLst>
              <p:ext uri="{D42A27DB-BD31-4B8C-83A1-F6EECF244321}">
                <p14:modId xmlns:p14="http://schemas.microsoft.com/office/powerpoint/2010/main" val="2296202019"/>
              </p:ext>
            </p:extLst>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6"/>
                <a:stretch>
                  <a:fillRect/>
                </a:stretch>
              </a:blipFill>
            </p:spPr>
            <p:txBody>
              <a:bodyPr/>
              <a:lstStyle/>
              <a:p>
                <a:r>
                  <a:rPr lang="en-SE">
                    <a:noFill/>
                  </a:rPr>
                  <a:t> </a:t>
                </a:r>
              </a:p>
            </p:txBody>
          </p:sp>
        </mc:Fallback>
      </mc:AlternateContent>
      <p:sp>
        <p:nvSpPr>
          <p:cNvPr id="69" name="TextBox 68">
            <a:extLst>
              <a:ext uri="{FF2B5EF4-FFF2-40B4-BE49-F238E27FC236}">
                <a16:creationId xmlns:a16="http://schemas.microsoft.com/office/drawing/2014/main" id="{E9FD7036-11CA-4C89-84B2-51EA3483E483}"/>
              </a:ext>
            </a:extLst>
          </p:cNvPr>
          <p:cNvSpPr txBox="1"/>
          <p:nvPr/>
        </p:nvSpPr>
        <p:spPr>
          <a:xfrm>
            <a:off x="1596136" y="4494937"/>
            <a:ext cx="298480" cy="338554"/>
          </a:xfrm>
          <a:prstGeom prst="rect">
            <a:avLst/>
          </a:prstGeom>
          <a:noFill/>
        </p:spPr>
        <p:txBody>
          <a:bodyPr wrap="none" rtlCol="0">
            <a:spAutoFit/>
          </a:bodyPr>
          <a:lstStyle/>
          <a:p>
            <a:r>
              <a:rPr lang="en-US" sz="1600" dirty="0"/>
              <a:t>8</a:t>
            </a:r>
            <a:endParaRPr lang="en-SE" sz="1600" dirty="0"/>
          </a:p>
        </p:txBody>
      </p:sp>
      <p:sp>
        <p:nvSpPr>
          <p:cNvPr id="70" name="TextBox 69">
            <a:extLst>
              <a:ext uri="{FF2B5EF4-FFF2-40B4-BE49-F238E27FC236}">
                <a16:creationId xmlns:a16="http://schemas.microsoft.com/office/drawing/2014/main" id="{D0194A1B-FA64-46CC-9C62-E9C00B96162E}"/>
              </a:ext>
            </a:extLst>
          </p:cNvPr>
          <p:cNvSpPr txBox="1"/>
          <p:nvPr/>
        </p:nvSpPr>
        <p:spPr>
          <a:xfrm>
            <a:off x="2281936" y="5131899"/>
            <a:ext cx="298480" cy="338554"/>
          </a:xfrm>
          <a:prstGeom prst="rect">
            <a:avLst/>
          </a:prstGeom>
          <a:noFill/>
        </p:spPr>
        <p:txBody>
          <a:bodyPr wrap="none" rtlCol="0">
            <a:spAutoFit/>
          </a:bodyPr>
          <a:lstStyle/>
          <a:p>
            <a:r>
              <a:rPr lang="en-US" sz="1600" dirty="0"/>
              <a:t>8</a:t>
            </a:r>
            <a:endParaRPr lang="en-SE" sz="1600" dirty="0"/>
          </a:p>
        </p:txBody>
      </p:sp>
      <p:sp>
        <p:nvSpPr>
          <p:cNvPr id="71" name="TextBox 70">
            <a:extLst>
              <a:ext uri="{FF2B5EF4-FFF2-40B4-BE49-F238E27FC236}">
                <a16:creationId xmlns:a16="http://schemas.microsoft.com/office/drawing/2014/main" id="{EB20D020-2126-4C4A-8517-D89808AA1C5C}"/>
              </a:ext>
            </a:extLst>
          </p:cNvPr>
          <p:cNvSpPr txBox="1"/>
          <p:nvPr/>
        </p:nvSpPr>
        <p:spPr>
          <a:xfrm>
            <a:off x="2275616" y="4488011"/>
            <a:ext cx="413013" cy="338554"/>
          </a:xfrm>
          <a:prstGeom prst="rect">
            <a:avLst/>
          </a:prstGeom>
          <a:noFill/>
        </p:spPr>
        <p:txBody>
          <a:bodyPr wrap="square" rtlCol="0">
            <a:spAutoFit/>
          </a:bodyPr>
          <a:lstStyle/>
          <a:p>
            <a:r>
              <a:rPr lang="en-US" sz="1600" dirty="0"/>
              <a:t>9</a:t>
            </a:r>
            <a:endParaRPr lang="en-SE" sz="1600" dirty="0"/>
          </a:p>
        </p:txBody>
      </p:sp>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extLst>
              <p:ext uri="{D42A27DB-BD31-4B8C-83A1-F6EECF244321}">
                <p14:modId xmlns:p14="http://schemas.microsoft.com/office/powerpoint/2010/main" val="717329187"/>
              </p:ext>
            </p:extLst>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8"/>
                <a:stretch>
                  <a:fillRect/>
                </a:stretch>
              </a:blipFill>
            </p:spPr>
            <p:txBody>
              <a:bodyPr/>
              <a:lstStyle/>
              <a:p>
                <a:r>
                  <a:rPr lang="en-SE">
                    <a:noFill/>
                  </a:rPr>
                  <a:t> </a:t>
                </a:r>
              </a:p>
            </p:txBody>
          </p:sp>
        </mc:Fallback>
      </mc:AlternateContent>
      <p:sp>
        <p:nvSpPr>
          <p:cNvPr id="84" name="TextBox 83">
            <a:extLst>
              <a:ext uri="{FF2B5EF4-FFF2-40B4-BE49-F238E27FC236}">
                <a16:creationId xmlns:a16="http://schemas.microsoft.com/office/drawing/2014/main" id="{266A32F7-64AD-439F-82B2-1A1687A46079}"/>
              </a:ext>
            </a:extLst>
          </p:cNvPr>
          <p:cNvSpPr txBox="1"/>
          <p:nvPr/>
        </p:nvSpPr>
        <p:spPr>
          <a:xfrm>
            <a:off x="5237750" y="4495475"/>
            <a:ext cx="298480" cy="338554"/>
          </a:xfrm>
          <a:prstGeom prst="rect">
            <a:avLst/>
          </a:prstGeom>
          <a:noFill/>
        </p:spPr>
        <p:txBody>
          <a:bodyPr wrap="none" rtlCol="0">
            <a:spAutoFit/>
          </a:bodyPr>
          <a:lstStyle/>
          <a:p>
            <a:r>
              <a:rPr lang="en-US" sz="1600" dirty="0"/>
              <a:t>8</a:t>
            </a:r>
            <a:endParaRPr lang="en-SE" sz="1600" dirty="0"/>
          </a:p>
        </p:txBody>
      </p:sp>
      <p:sp>
        <p:nvSpPr>
          <p:cNvPr id="85" name="TextBox 84">
            <a:extLst>
              <a:ext uri="{FF2B5EF4-FFF2-40B4-BE49-F238E27FC236}">
                <a16:creationId xmlns:a16="http://schemas.microsoft.com/office/drawing/2014/main" id="{C85B33EC-A7A6-48BC-BF36-8BF396766456}"/>
              </a:ext>
            </a:extLst>
          </p:cNvPr>
          <p:cNvSpPr txBox="1"/>
          <p:nvPr/>
        </p:nvSpPr>
        <p:spPr>
          <a:xfrm>
            <a:off x="5923550" y="5132437"/>
            <a:ext cx="298480" cy="338554"/>
          </a:xfrm>
          <a:prstGeom prst="rect">
            <a:avLst/>
          </a:prstGeom>
          <a:noFill/>
        </p:spPr>
        <p:txBody>
          <a:bodyPr wrap="none" rtlCol="0">
            <a:spAutoFit/>
          </a:bodyPr>
          <a:lstStyle/>
          <a:p>
            <a:r>
              <a:rPr lang="en-US" sz="1600" dirty="0"/>
              <a:t>8</a:t>
            </a:r>
            <a:endParaRPr lang="en-SE" sz="1600" dirty="0"/>
          </a:p>
        </p:txBody>
      </p:sp>
      <p:sp>
        <p:nvSpPr>
          <p:cNvPr id="86" name="TextBox 85">
            <a:extLst>
              <a:ext uri="{FF2B5EF4-FFF2-40B4-BE49-F238E27FC236}">
                <a16:creationId xmlns:a16="http://schemas.microsoft.com/office/drawing/2014/main" id="{B10A7BFB-EA5D-43F5-9144-DA1429458770}"/>
              </a:ext>
            </a:extLst>
          </p:cNvPr>
          <p:cNvSpPr txBox="1"/>
          <p:nvPr/>
        </p:nvSpPr>
        <p:spPr>
          <a:xfrm>
            <a:off x="5917230" y="44885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9"/>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10"/>
                <a:stretch>
                  <a:fillRect r="-4015"/>
                </a:stretch>
              </a:blipFill>
            </p:spPr>
            <p:txBody>
              <a:bodyPr/>
              <a:lstStyle/>
              <a:p>
                <a:r>
                  <a:rPr lang="en-SE">
                    <a:noFill/>
                  </a:rPr>
                  <a:t> </a:t>
                </a:r>
              </a:p>
            </p:txBody>
          </p:sp>
        </mc:Fallback>
      </mc:AlternateContent>
      <p:sp>
        <p:nvSpPr>
          <p:cNvPr id="94" name="Rectangle 93">
            <a:extLst>
              <a:ext uri="{FF2B5EF4-FFF2-40B4-BE49-F238E27FC236}">
                <a16:creationId xmlns:a16="http://schemas.microsoft.com/office/drawing/2014/main" id="{DB36337D-08B8-474D-BEE1-C2A24CB38858}"/>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1"/>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2"/>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397090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BE-F404-4705-BF9E-3D5FBD9D8602}"/>
              </a:ext>
            </a:extLst>
          </p:cNvPr>
          <p:cNvSpPr>
            <a:spLocks noGrp="1"/>
          </p:cNvSpPr>
          <p:nvPr>
            <p:ph type="title"/>
          </p:nvPr>
        </p:nvSpPr>
        <p:spPr/>
        <p:txBody>
          <a:bodyPr/>
          <a:lstStyle/>
          <a:p>
            <a:r>
              <a:rPr lang="en-US" dirty="0"/>
              <a:t>Policy Iteration w. Stochastic Env</a:t>
            </a:r>
            <a:endParaRPr lang="en-SE" dirty="0"/>
          </a:p>
        </p:txBody>
      </p:sp>
      <p:sp>
        <p:nvSpPr>
          <p:cNvPr id="4" name="Slide Number Placeholder 3">
            <a:extLst>
              <a:ext uri="{FF2B5EF4-FFF2-40B4-BE49-F238E27FC236}">
                <a16:creationId xmlns:a16="http://schemas.microsoft.com/office/drawing/2014/main" id="{4763BA15-AEB0-4950-B950-E661EEF9B59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graphicFrame>
        <p:nvGraphicFramePr>
          <p:cNvPr id="5" name="Table 4">
            <a:extLst>
              <a:ext uri="{FF2B5EF4-FFF2-40B4-BE49-F238E27FC236}">
                <a16:creationId xmlns:a16="http://schemas.microsoft.com/office/drawing/2014/main" id="{57B16799-8D98-486E-85F8-0E4464DA7357}"/>
              </a:ext>
            </a:extLst>
          </p:cNvPr>
          <p:cNvGraphicFramePr>
            <a:graphicFrameLocks noGrp="1"/>
          </p:cNvGraphicFramePr>
          <p:nvPr/>
        </p:nvGraphicFramePr>
        <p:xfrm>
          <a:off x="3352800"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BB6805D9-421E-4656-BFA6-E6FC6B17D1A7}"/>
              </a:ext>
            </a:extLst>
          </p:cNvPr>
          <p:cNvSpPr/>
          <p:nvPr/>
        </p:nvSpPr>
        <p:spPr>
          <a:xfrm>
            <a:off x="4794738"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 name="Rectangle 6">
            <a:extLst>
              <a:ext uri="{FF2B5EF4-FFF2-40B4-BE49-F238E27FC236}">
                <a16:creationId xmlns:a16="http://schemas.microsoft.com/office/drawing/2014/main" id="{248B6E48-F4C6-4EFC-82AF-DD32E9771CF1}"/>
              </a:ext>
            </a:extLst>
          </p:cNvPr>
          <p:cNvSpPr/>
          <p:nvPr/>
        </p:nvSpPr>
        <p:spPr>
          <a:xfrm>
            <a:off x="4122126"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Isosceles Triangle 7">
            <a:extLst>
              <a:ext uri="{FF2B5EF4-FFF2-40B4-BE49-F238E27FC236}">
                <a16:creationId xmlns:a16="http://schemas.microsoft.com/office/drawing/2014/main" id="{C71BCB02-AC34-4357-9F1E-9B52B0C6512F}"/>
              </a:ext>
            </a:extLst>
          </p:cNvPr>
          <p:cNvSpPr/>
          <p:nvPr/>
        </p:nvSpPr>
        <p:spPr>
          <a:xfrm rot="5400000">
            <a:off x="3865786"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 name="Isosceles Triangle 8">
            <a:extLst>
              <a:ext uri="{FF2B5EF4-FFF2-40B4-BE49-F238E27FC236}">
                <a16:creationId xmlns:a16="http://schemas.microsoft.com/office/drawing/2014/main" id="{7B987910-9E07-4B3D-8571-E6070C1F74F3}"/>
              </a:ext>
            </a:extLst>
          </p:cNvPr>
          <p:cNvSpPr/>
          <p:nvPr/>
        </p:nvSpPr>
        <p:spPr>
          <a:xfrm rot="5400000">
            <a:off x="4507624"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0" name="Isosceles Triangle 9">
            <a:extLst>
              <a:ext uri="{FF2B5EF4-FFF2-40B4-BE49-F238E27FC236}">
                <a16:creationId xmlns:a16="http://schemas.microsoft.com/office/drawing/2014/main" id="{17F27DB0-B992-4046-8378-7C8BB16BAE1D}"/>
              </a:ext>
            </a:extLst>
          </p:cNvPr>
          <p:cNvSpPr/>
          <p:nvPr/>
        </p:nvSpPr>
        <p:spPr>
          <a:xfrm>
            <a:off x="4273794"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B2CFA4-59CE-4A0A-BE78-A2AE7D0BA94D}"/>
                  </a:ext>
                </a:extLst>
              </p:cNvPr>
              <p:cNvSpPr txBox="1"/>
              <p:nvPr/>
            </p:nvSpPr>
            <p:spPr>
              <a:xfrm>
                <a:off x="4778863"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1" name="TextBox 10">
                <a:extLst>
                  <a:ext uri="{FF2B5EF4-FFF2-40B4-BE49-F238E27FC236}">
                    <a16:creationId xmlns:a16="http://schemas.microsoft.com/office/drawing/2014/main" id="{2AB2CFA4-59CE-4A0A-BE78-A2AE7D0BA94D}"/>
                  </a:ext>
                </a:extLst>
              </p:cNvPr>
              <p:cNvSpPr txBox="1">
                <a:spLocks noRot="1" noChangeAspect="1" noMove="1" noResize="1" noEditPoints="1" noAdjustHandles="1" noChangeArrowheads="1" noChangeShapeType="1" noTextEdit="1"/>
              </p:cNvSpPr>
              <p:nvPr/>
            </p:nvSpPr>
            <p:spPr>
              <a:xfrm>
                <a:off x="4778863"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7E66AD5-5D37-4859-987B-9F9E8B326908}"/>
                  </a:ext>
                </a:extLst>
              </p:cNvPr>
              <p:cNvSpPr txBox="1"/>
              <p:nvPr/>
            </p:nvSpPr>
            <p:spPr>
              <a:xfrm>
                <a:off x="4093063"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2" name="TextBox 11">
                <a:extLst>
                  <a:ext uri="{FF2B5EF4-FFF2-40B4-BE49-F238E27FC236}">
                    <a16:creationId xmlns:a16="http://schemas.microsoft.com/office/drawing/2014/main" id="{17E66AD5-5D37-4859-987B-9F9E8B326908}"/>
                  </a:ext>
                </a:extLst>
              </p:cNvPr>
              <p:cNvSpPr txBox="1">
                <a:spLocks noRot="1" noChangeAspect="1" noMove="1" noResize="1" noEditPoints="1" noAdjustHandles="1" noChangeArrowheads="1" noChangeShapeType="1" noTextEdit="1"/>
              </p:cNvSpPr>
              <p:nvPr/>
            </p:nvSpPr>
            <p:spPr>
              <a:xfrm>
                <a:off x="4093063"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13" name="Isosceles Triangle 12">
            <a:extLst>
              <a:ext uri="{FF2B5EF4-FFF2-40B4-BE49-F238E27FC236}">
                <a16:creationId xmlns:a16="http://schemas.microsoft.com/office/drawing/2014/main" id="{EC4994E8-A7D3-4486-87CE-10470279CEC2}"/>
              </a:ext>
            </a:extLst>
          </p:cNvPr>
          <p:cNvSpPr/>
          <p:nvPr/>
        </p:nvSpPr>
        <p:spPr>
          <a:xfrm>
            <a:off x="3590925"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Isosceles Triangle 13">
            <a:extLst>
              <a:ext uri="{FF2B5EF4-FFF2-40B4-BE49-F238E27FC236}">
                <a16:creationId xmlns:a16="http://schemas.microsoft.com/office/drawing/2014/main" id="{72872193-6968-4F70-87E6-113E502E3B87}"/>
              </a:ext>
            </a:extLst>
          </p:cNvPr>
          <p:cNvSpPr/>
          <p:nvPr/>
        </p:nvSpPr>
        <p:spPr>
          <a:xfrm>
            <a:off x="4273794"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Isosceles Triangle 14">
            <a:extLst>
              <a:ext uri="{FF2B5EF4-FFF2-40B4-BE49-F238E27FC236}">
                <a16:creationId xmlns:a16="http://schemas.microsoft.com/office/drawing/2014/main" id="{E5DA3CEA-ACC2-4DE6-B0C7-5E3378C5EFA7}"/>
              </a:ext>
            </a:extLst>
          </p:cNvPr>
          <p:cNvSpPr/>
          <p:nvPr/>
        </p:nvSpPr>
        <p:spPr>
          <a:xfrm rot="5400000">
            <a:off x="4507624"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2005D83C-B63C-494B-8242-99753C013F21}"/>
              </a:ext>
            </a:extLst>
          </p:cNvPr>
          <p:cNvSpPr/>
          <p:nvPr/>
        </p:nvSpPr>
        <p:spPr>
          <a:xfrm rot="16200000">
            <a:off x="3352380"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A8D51EC4-9874-49C3-8DA3-61486A8C0CA0}"/>
              </a:ext>
            </a:extLst>
          </p:cNvPr>
          <p:cNvSpPr/>
          <p:nvPr/>
        </p:nvSpPr>
        <p:spPr>
          <a:xfrm rot="16200000">
            <a:off x="4004562"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6176E5DD-B731-4032-8F1F-8E7933689DCC}"/>
              </a:ext>
            </a:extLst>
          </p:cNvPr>
          <p:cNvSpPr/>
          <p:nvPr/>
        </p:nvSpPr>
        <p:spPr>
          <a:xfrm rot="10800000">
            <a:off x="4267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9" name="Isosceles Triangle 18">
            <a:extLst>
              <a:ext uri="{FF2B5EF4-FFF2-40B4-BE49-F238E27FC236}">
                <a16:creationId xmlns:a16="http://schemas.microsoft.com/office/drawing/2014/main" id="{AFE8D783-72E3-4345-98FE-BFDD5467841C}"/>
              </a:ext>
            </a:extLst>
          </p:cNvPr>
          <p:cNvSpPr/>
          <p:nvPr/>
        </p:nvSpPr>
        <p:spPr>
          <a:xfrm rot="10800000">
            <a:off x="3590925"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5E140A42-196F-4272-9B82-5AAF7FA33E1F}"/>
              </a:ext>
            </a:extLst>
          </p:cNvPr>
          <p:cNvSpPr/>
          <p:nvPr/>
        </p:nvSpPr>
        <p:spPr>
          <a:xfrm rot="16200000">
            <a:off x="3352381"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F9BE3A3-4B14-4975-8615-1E7121862F9B}"/>
              </a:ext>
            </a:extLst>
          </p:cNvPr>
          <p:cNvSpPr/>
          <p:nvPr/>
        </p:nvSpPr>
        <p:spPr>
          <a:xfrm rot="10800000">
            <a:off x="3590926"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80439884-C891-47B3-B350-0DA0A5FF8FC5}"/>
              </a:ext>
            </a:extLst>
          </p:cNvPr>
          <p:cNvSpPr/>
          <p:nvPr/>
        </p:nvSpPr>
        <p:spPr>
          <a:xfrm rot="16200000">
            <a:off x="3999800"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CDECDE04-BFA7-4220-8C86-2499D2674D63}"/>
              </a:ext>
            </a:extLst>
          </p:cNvPr>
          <p:cNvSpPr/>
          <p:nvPr/>
        </p:nvSpPr>
        <p:spPr>
          <a:xfrm rot="10800000">
            <a:off x="4268079"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Arrow: Right 23">
            <a:extLst>
              <a:ext uri="{FF2B5EF4-FFF2-40B4-BE49-F238E27FC236}">
                <a16:creationId xmlns:a16="http://schemas.microsoft.com/office/drawing/2014/main" id="{315072B0-7FAD-4132-ADC9-2306462FCA81}"/>
              </a:ext>
            </a:extLst>
          </p:cNvPr>
          <p:cNvSpPr/>
          <p:nvPr/>
        </p:nvSpPr>
        <p:spPr bwMode="auto">
          <a:xfrm>
            <a:off x="2410457" y="2014853"/>
            <a:ext cx="85786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D3C8D7D9-FE44-4BF7-B44D-76B79DDEA91D}"/>
              </a:ext>
            </a:extLst>
          </p:cNvPr>
          <p:cNvSpPr/>
          <p:nvPr/>
        </p:nvSpPr>
        <p:spPr>
          <a:xfrm>
            <a:off x="2351582" y="1503233"/>
            <a:ext cx="800219" cy="646331"/>
          </a:xfrm>
          <a:prstGeom prst="rect">
            <a:avLst/>
          </a:prstGeom>
        </p:spPr>
        <p:txBody>
          <a:bodyPr wrap="none">
            <a:spAutoFit/>
          </a:bodyPr>
          <a:lstStyle/>
          <a:p>
            <a:r>
              <a:rPr lang="en-US" dirty="0"/>
              <a:t>Policy</a:t>
            </a:r>
          </a:p>
          <a:p>
            <a:r>
              <a:rPr lang="en-US" dirty="0"/>
              <a:t>Eval</a:t>
            </a:r>
            <a:endParaRPr lang="en-SE" dirty="0"/>
          </a:p>
        </p:txBody>
      </p:sp>
      <p:sp>
        <p:nvSpPr>
          <p:cNvPr id="26" name="TextBox 25">
            <a:extLst>
              <a:ext uri="{FF2B5EF4-FFF2-40B4-BE49-F238E27FC236}">
                <a16:creationId xmlns:a16="http://schemas.microsoft.com/office/drawing/2014/main" id="{CCB36ED9-72E5-4E36-9297-F83A877EC5DA}"/>
              </a:ext>
            </a:extLst>
          </p:cNvPr>
          <p:cNvSpPr txBox="1"/>
          <p:nvPr/>
        </p:nvSpPr>
        <p:spPr>
          <a:xfrm>
            <a:off x="3626810" y="2284904"/>
            <a:ext cx="481222"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8DD847ED-287B-459A-ACAB-E4110170B1A3}"/>
              </a:ext>
            </a:extLst>
          </p:cNvPr>
          <p:cNvSpPr txBox="1"/>
          <p:nvPr/>
        </p:nvSpPr>
        <p:spPr>
          <a:xfrm>
            <a:off x="4319378" y="2924661"/>
            <a:ext cx="481222" cy="338554"/>
          </a:xfrm>
          <a:prstGeom prst="rect">
            <a:avLst/>
          </a:prstGeom>
          <a:noFill/>
        </p:spPr>
        <p:txBody>
          <a:bodyPr wrap="none" rtlCol="0">
            <a:spAutoFit/>
          </a:bodyPr>
          <a:lstStyle/>
          <a:p>
            <a:r>
              <a:rPr lang="en-US" sz="1600" dirty="0"/>
              <a:t>-10</a:t>
            </a:r>
            <a:endParaRPr lang="en-SE" sz="1600" dirty="0"/>
          </a:p>
        </p:txBody>
      </p:sp>
      <p:sp>
        <p:nvSpPr>
          <p:cNvPr id="28" name="TextBox 27">
            <a:extLst>
              <a:ext uri="{FF2B5EF4-FFF2-40B4-BE49-F238E27FC236}">
                <a16:creationId xmlns:a16="http://schemas.microsoft.com/office/drawing/2014/main" id="{EED3DD97-E546-4118-9C69-3CB0803EE24C}"/>
              </a:ext>
            </a:extLst>
          </p:cNvPr>
          <p:cNvSpPr txBox="1"/>
          <p:nvPr/>
        </p:nvSpPr>
        <p:spPr>
          <a:xfrm>
            <a:off x="4362034" y="2287935"/>
            <a:ext cx="367408" cy="338554"/>
          </a:xfrm>
          <a:prstGeom prst="rect">
            <a:avLst/>
          </a:prstGeom>
          <a:noFill/>
        </p:spPr>
        <p:txBody>
          <a:bodyPr wrap="none" rtlCol="0">
            <a:spAutoFit/>
          </a:bodyPr>
          <a:lstStyle/>
          <a:p>
            <a:r>
              <a:rPr lang="en-US" sz="1600" dirty="0"/>
              <a:t>-6</a:t>
            </a:r>
            <a:endParaRPr lang="en-SE" sz="1600" dirty="0"/>
          </a:p>
        </p:txBody>
      </p:sp>
      <p:graphicFrame>
        <p:nvGraphicFramePr>
          <p:cNvPr id="29" name="Table 28">
            <a:extLst>
              <a:ext uri="{FF2B5EF4-FFF2-40B4-BE49-F238E27FC236}">
                <a16:creationId xmlns:a16="http://schemas.microsoft.com/office/drawing/2014/main" id="{F0A94E17-8BD8-42F2-94AF-1A0BBC872B5E}"/>
              </a:ext>
            </a:extLst>
          </p:cNvPr>
          <p:cNvGraphicFramePr>
            <a:graphicFrameLocks noGrp="1"/>
          </p:cNvGraphicFramePr>
          <p:nvPr/>
        </p:nvGraphicFramePr>
        <p:xfrm>
          <a:off x="327045"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30" name="Rectangle 29">
            <a:extLst>
              <a:ext uri="{FF2B5EF4-FFF2-40B4-BE49-F238E27FC236}">
                <a16:creationId xmlns:a16="http://schemas.microsoft.com/office/drawing/2014/main" id="{5CFD8573-39D8-4180-AC45-CEEEEFF9AFB0}"/>
              </a:ext>
            </a:extLst>
          </p:cNvPr>
          <p:cNvSpPr/>
          <p:nvPr/>
        </p:nvSpPr>
        <p:spPr>
          <a:xfrm>
            <a:off x="1768983"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Rectangle 30">
            <a:extLst>
              <a:ext uri="{FF2B5EF4-FFF2-40B4-BE49-F238E27FC236}">
                <a16:creationId xmlns:a16="http://schemas.microsoft.com/office/drawing/2014/main" id="{E90D690B-556A-4104-898F-61C3794678D8}"/>
              </a:ext>
            </a:extLst>
          </p:cNvPr>
          <p:cNvSpPr/>
          <p:nvPr/>
        </p:nvSpPr>
        <p:spPr>
          <a:xfrm>
            <a:off x="1096371"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Isosceles Triangle 31">
            <a:extLst>
              <a:ext uri="{FF2B5EF4-FFF2-40B4-BE49-F238E27FC236}">
                <a16:creationId xmlns:a16="http://schemas.microsoft.com/office/drawing/2014/main" id="{2B3B4051-76EA-4712-840B-EA1A02963CDF}"/>
              </a:ext>
            </a:extLst>
          </p:cNvPr>
          <p:cNvSpPr/>
          <p:nvPr/>
        </p:nvSpPr>
        <p:spPr>
          <a:xfrm rot="5400000">
            <a:off x="840031"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63AD99DB-ED5B-4C61-AC48-683488E99161}"/>
              </a:ext>
            </a:extLst>
          </p:cNvPr>
          <p:cNvSpPr/>
          <p:nvPr/>
        </p:nvSpPr>
        <p:spPr>
          <a:xfrm rot="5400000">
            <a:off x="1481869"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DA0A2F85-9D47-4667-8172-1272FDD23E36}"/>
              </a:ext>
            </a:extLst>
          </p:cNvPr>
          <p:cNvSpPr/>
          <p:nvPr/>
        </p:nvSpPr>
        <p:spPr>
          <a:xfrm>
            <a:off x="1248039"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7E7D1C-3B04-444F-BBF2-800845E3D970}"/>
                  </a:ext>
                </a:extLst>
              </p:cNvPr>
              <p:cNvSpPr txBox="1"/>
              <p:nvPr/>
            </p:nvSpPr>
            <p:spPr>
              <a:xfrm>
                <a:off x="1753108"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5" name="TextBox 34">
                <a:extLst>
                  <a:ext uri="{FF2B5EF4-FFF2-40B4-BE49-F238E27FC236}">
                    <a16:creationId xmlns:a16="http://schemas.microsoft.com/office/drawing/2014/main" id="{197E7D1C-3B04-444F-BBF2-800845E3D970}"/>
                  </a:ext>
                </a:extLst>
              </p:cNvPr>
              <p:cNvSpPr txBox="1">
                <a:spLocks noRot="1" noChangeAspect="1" noMove="1" noResize="1" noEditPoints="1" noAdjustHandles="1" noChangeArrowheads="1" noChangeShapeType="1" noTextEdit="1"/>
              </p:cNvSpPr>
              <p:nvPr/>
            </p:nvSpPr>
            <p:spPr>
              <a:xfrm>
                <a:off x="1753108"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BBF64E-6259-4B73-A397-4FC7A0AAC765}"/>
                  </a:ext>
                </a:extLst>
              </p:cNvPr>
              <p:cNvSpPr txBox="1"/>
              <p:nvPr/>
            </p:nvSpPr>
            <p:spPr>
              <a:xfrm>
                <a:off x="1067308"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6" name="TextBox 35">
                <a:extLst>
                  <a:ext uri="{FF2B5EF4-FFF2-40B4-BE49-F238E27FC236}">
                    <a16:creationId xmlns:a16="http://schemas.microsoft.com/office/drawing/2014/main" id="{77BBF64E-6259-4B73-A397-4FC7A0AAC765}"/>
                  </a:ext>
                </a:extLst>
              </p:cNvPr>
              <p:cNvSpPr txBox="1">
                <a:spLocks noRot="1" noChangeAspect="1" noMove="1" noResize="1" noEditPoints="1" noAdjustHandles="1" noChangeArrowheads="1" noChangeShapeType="1" noTextEdit="1"/>
              </p:cNvSpPr>
              <p:nvPr/>
            </p:nvSpPr>
            <p:spPr>
              <a:xfrm>
                <a:off x="1067308"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37" name="Isosceles Triangle 36">
            <a:extLst>
              <a:ext uri="{FF2B5EF4-FFF2-40B4-BE49-F238E27FC236}">
                <a16:creationId xmlns:a16="http://schemas.microsoft.com/office/drawing/2014/main" id="{E6478D36-B7CE-4E02-B780-8BC94DFAD99A}"/>
              </a:ext>
            </a:extLst>
          </p:cNvPr>
          <p:cNvSpPr/>
          <p:nvPr/>
        </p:nvSpPr>
        <p:spPr>
          <a:xfrm>
            <a:off x="565170" y="195466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9C5D4427-B407-483D-81FE-BA3074F9B81E}"/>
              </a:ext>
            </a:extLst>
          </p:cNvPr>
          <p:cNvSpPr/>
          <p:nvPr/>
        </p:nvSpPr>
        <p:spPr>
          <a:xfrm>
            <a:off x="1248039" y="194744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00B72DF4-F480-4601-9CFA-BA3E5EF68BA5}"/>
              </a:ext>
            </a:extLst>
          </p:cNvPr>
          <p:cNvSpPr/>
          <p:nvPr/>
        </p:nvSpPr>
        <p:spPr>
          <a:xfrm rot="5400000">
            <a:off x="1481869" y="28322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4949AF57-FB1C-487C-BC6D-0663B7D2C67A}"/>
              </a:ext>
            </a:extLst>
          </p:cNvPr>
          <p:cNvSpPr/>
          <p:nvPr/>
        </p:nvSpPr>
        <p:spPr>
          <a:xfrm rot="16200000">
            <a:off x="326625"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7EDD5C13-9733-4F47-9526-65F4CD31A5E6}"/>
              </a:ext>
            </a:extLst>
          </p:cNvPr>
          <p:cNvSpPr/>
          <p:nvPr/>
        </p:nvSpPr>
        <p:spPr>
          <a:xfrm rot="16200000">
            <a:off x="978807" y="2194391"/>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22578AC2-5900-45A5-A5A1-870502CCD634}"/>
              </a:ext>
            </a:extLst>
          </p:cNvPr>
          <p:cNvSpPr/>
          <p:nvPr/>
        </p:nvSpPr>
        <p:spPr>
          <a:xfrm rot="10800000">
            <a:off x="1219200" y="303342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Isosceles Triangle 42">
            <a:extLst>
              <a:ext uri="{FF2B5EF4-FFF2-40B4-BE49-F238E27FC236}">
                <a16:creationId xmlns:a16="http://schemas.microsoft.com/office/drawing/2014/main" id="{38224309-DF84-46F7-AB9B-0036C4225376}"/>
              </a:ext>
            </a:extLst>
          </p:cNvPr>
          <p:cNvSpPr/>
          <p:nvPr/>
        </p:nvSpPr>
        <p:spPr>
          <a:xfrm rot="10800000">
            <a:off x="565170"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Isosceles Triangle 43">
            <a:extLst>
              <a:ext uri="{FF2B5EF4-FFF2-40B4-BE49-F238E27FC236}">
                <a16:creationId xmlns:a16="http://schemas.microsoft.com/office/drawing/2014/main" id="{B7F9746D-670B-4918-9D64-F400C8F2CD40}"/>
              </a:ext>
            </a:extLst>
          </p:cNvPr>
          <p:cNvSpPr/>
          <p:nvPr/>
        </p:nvSpPr>
        <p:spPr>
          <a:xfrm rot="16200000">
            <a:off x="326626" y="2198786"/>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5" name="Isosceles Triangle 44">
            <a:extLst>
              <a:ext uri="{FF2B5EF4-FFF2-40B4-BE49-F238E27FC236}">
                <a16:creationId xmlns:a16="http://schemas.microsoft.com/office/drawing/2014/main" id="{9EFB071B-FCA5-47CE-824E-1DC38F9B3A62}"/>
              </a:ext>
            </a:extLst>
          </p:cNvPr>
          <p:cNvSpPr/>
          <p:nvPr/>
        </p:nvSpPr>
        <p:spPr>
          <a:xfrm rot="10800000">
            <a:off x="565171" y="240740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Isosceles Triangle 45">
            <a:extLst>
              <a:ext uri="{FF2B5EF4-FFF2-40B4-BE49-F238E27FC236}">
                <a16:creationId xmlns:a16="http://schemas.microsoft.com/office/drawing/2014/main" id="{8E7770DB-3425-4355-96FE-42915A44CA60}"/>
              </a:ext>
            </a:extLst>
          </p:cNvPr>
          <p:cNvSpPr/>
          <p:nvPr/>
        </p:nvSpPr>
        <p:spPr>
          <a:xfrm rot="16200000">
            <a:off x="974045" y="2815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58C67CFA-A149-4E24-AAB7-8BFF4691BF39}"/>
              </a:ext>
            </a:extLst>
          </p:cNvPr>
          <p:cNvSpPr/>
          <p:nvPr/>
        </p:nvSpPr>
        <p:spPr>
          <a:xfrm rot="10800000">
            <a:off x="1242324" y="241810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graphicFrame>
        <p:nvGraphicFramePr>
          <p:cNvPr id="48" name="Table 47">
            <a:extLst>
              <a:ext uri="{FF2B5EF4-FFF2-40B4-BE49-F238E27FC236}">
                <a16:creationId xmlns:a16="http://schemas.microsoft.com/office/drawing/2014/main" id="{57F143D5-6A10-4E09-A636-B74F202DBC38}"/>
              </a:ext>
            </a:extLst>
          </p:cNvPr>
          <p:cNvGraphicFramePr>
            <a:graphicFrameLocks noGrp="1"/>
          </p:cNvGraphicFramePr>
          <p:nvPr/>
        </p:nvGraphicFramePr>
        <p:xfrm>
          <a:off x="6979873" y="1305402"/>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9" name="Rectangle 48">
            <a:extLst>
              <a:ext uri="{FF2B5EF4-FFF2-40B4-BE49-F238E27FC236}">
                <a16:creationId xmlns:a16="http://schemas.microsoft.com/office/drawing/2014/main" id="{9BBF610D-10FE-4639-A3B9-B23B9B7AD24A}"/>
              </a:ext>
            </a:extLst>
          </p:cNvPr>
          <p:cNvSpPr/>
          <p:nvPr/>
        </p:nvSpPr>
        <p:spPr>
          <a:xfrm>
            <a:off x="8421811" y="202857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0" name="Rectangle 49">
            <a:extLst>
              <a:ext uri="{FF2B5EF4-FFF2-40B4-BE49-F238E27FC236}">
                <a16:creationId xmlns:a16="http://schemas.microsoft.com/office/drawing/2014/main" id="{CC2E4BE3-B93A-45CD-A645-5CD29775D307}"/>
              </a:ext>
            </a:extLst>
          </p:cNvPr>
          <p:cNvSpPr/>
          <p:nvPr/>
        </p:nvSpPr>
        <p:spPr>
          <a:xfrm>
            <a:off x="7749199" y="1399920"/>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1" name="Isosceles Triangle 50">
            <a:extLst>
              <a:ext uri="{FF2B5EF4-FFF2-40B4-BE49-F238E27FC236}">
                <a16:creationId xmlns:a16="http://schemas.microsoft.com/office/drawing/2014/main" id="{80FBC038-8135-4FF0-BFD5-C22824B23A81}"/>
              </a:ext>
            </a:extLst>
          </p:cNvPr>
          <p:cNvSpPr/>
          <p:nvPr/>
        </p:nvSpPr>
        <p:spPr>
          <a:xfrm rot="5400000">
            <a:off x="7492859" y="218766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2" name="Isosceles Triangle 51">
            <a:extLst>
              <a:ext uri="{FF2B5EF4-FFF2-40B4-BE49-F238E27FC236}">
                <a16:creationId xmlns:a16="http://schemas.microsoft.com/office/drawing/2014/main" id="{F3431752-BA0D-4CF3-B48E-7B59130F94F1}"/>
              </a:ext>
            </a:extLst>
          </p:cNvPr>
          <p:cNvSpPr/>
          <p:nvPr/>
        </p:nvSpPr>
        <p:spPr>
          <a:xfrm rot="5400000">
            <a:off x="8134697" y="2187665"/>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3" name="Isosceles Triangle 52">
            <a:extLst>
              <a:ext uri="{FF2B5EF4-FFF2-40B4-BE49-F238E27FC236}">
                <a16:creationId xmlns:a16="http://schemas.microsoft.com/office/drawing/2014/main" id="{4C300B5F-8CA1-4FD6-85B3-E993E7BEF251}"/>
              </a:ext>
            </a:extLst>
          </p:cNvPr>
          <p:cNvSpPr/>
          <p:nvPr/>
        </p:nvSpPr>
        <p:spPr>
          <a:xfrm>
            <a:off x="7900867" y="2586351"/>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E067F01-E04E-4287-88FF-E856084CDC67}"/>
                  </a:ext>
                </a:extLst>
              </p:cNvPr>
              <p:cNvSpPr txBox="1"/>
              <p:nvPr/>
            </p:nvSpPr>
            <p:spPr>
              <a:xfrm>
                <a:off x="8458200" y="223492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4" name="TextBox 53">
                <a:extLst>
                  <a:ext uri="{FF2B5EF4-FFF2-40B4-BE49-F238E27FC236}">
                    <a16:creationId xmlns:a16="http://schemas.microsoft.com/office/drawing/2014/main" id="{BE067F01-E04E-4287-88FF-E856084CDC67}"/>
                  </a:ext>
                </a:extLst>
              </p:cNvPr>
              <p:cNvSpPr txBox="1">
                <a:spLocks noRot="1" noChangeAspect="1" noMove="1" noResize="1" noEditPoints="1" noAdjustHandles="1" noChangeArrowheads="1" noChangeShapeType="1" noTextEdit="1"/>
              </p:cNvSpPr>
              <p:nvPr/>
            </p:nvSpPr>
            <p:spPr>
              <a:xfrm>
                <a:off x="8458200" y="2234920"/>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A003EA9-20A3-4F3D-8949-AB2C53CBA0DC}"/>
                  </a:ext>
                </a:extLst>
              </p:cNvPr>
              <p:cNvSpPr txBox="1"/>
              <p:nvPr/>
            </p:nvSpPr>
            <p:spPr>
              <a:xfrm>
                <a:off x="7720136" y="1622634"/>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5" name="TextBox 54">
                <a:extLst>
                  <a:ext uri="{FF2B5EF4-FFF2-40B4-BE49-F238E27FC236}">
                    <a16:creationId xmlns:a16="http://schemas.microsoft.com/office/drawing/2014/main" id="{AA003EA9-20A3-4F3D-8949-AB2C53CBA0DC}"/>
                  </a:ext>
                </a:extLst>
              </p:cNvPr>
              <p:cNvSpPr txBox="1">
                <a:spLocks noRot="1" noChangeAspect="1" noMove="1" noResize="1" noEditPoints="1" noAdjustHandles="1" noChangeArrowheads="1" noChangeShapeType="1" noTextEdit="1"/>
              </p:cNvSpPr>
              <p:nvPr/>
            </p:nvSpPr>
            <p:spPr>
              <a:xfrm>
                <a:off x="7720136" y="1622634"/>
                <a:ext cx="685800" cy="307777"/>
              </a:xfrm>
              <a:prstGeom prst="rect">
                <a:avLst/>
              </a:prstGeom>
              <a:blipFill>
                <a:blip r:embed="rId3"/>
                <a:stretch>
                  <a:fillRect/>
                </a:stretch>
              </a:blipFill>
            </p:spPr>
            <p:txBody>
              <a:bodyPr/>
              <a:lstStyle/>
              <a:p>
                <a:r>
                  <a:rPr lang="en-SE">
                    <a:noFill/>
                  </a:rPr>
                  <a:t> </a:t>
                </a:r>
              </a:p>
            </p:txBody>
          </p:sp>
        </mc:Fallback>
      </mc:AlternateContent>
      <p:sp>
        <p:nvSpPr>
          <p:cNvPr id="56" name="Arrow: Right 55">
            <a:extLst>
              <a:ext uri="{FF2B5EF4-FFF2-40B4-BE49-F238E27FC236}">
                <a16:creationId xmlns:a16="http://schemas.microsoft.com/office/drawing/2014/main" id="{24096689-EDAD-4052-A703-D083B0720DF8}"/>
              </a:ext>
            </a:extLst>
          </p:cNvPr>
          <p:cNvSpPr/>
          <p:nvPr/>
        </p:nvSpPr>
        <p:spPr bwMode="auto">
          <a:xfrm>
            <a:off x="5650992" y="2014853"/>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7" name="Rectangle 56">
            <a:extLst>
              <a:ext uri="{FF2B5EF4-FFF2-40B4-BE49-F238E27FC236}">
                <a16:creationId xmlns:a16="http://schemas.microsoft.com/office/drawing/2014/main" id="{0DD86B42-65DC-4C45-BC61-BE5E6DCE23F7}"/>
              </a:ext>
            </a:extLst>
          </p:cNvPr>
          <p:cNvSpPr/>
          <p:nvPr/>
        </p:nvSpPr>
        <p:spPr>
          <a:xfrm>
            <a:off x="5592117" y="1503233"/>
            <a:ext cx="889987" cy="646331"/>
          </a:xfrm>
          <a:prstGeom prst="rect">
            <a:avLst/>
          </a:prstGeom>
        </p:spPr>
        <p:txBody>
          <a:bodyPr wrap="none">
            <a:spAutoFit/>
          </a:bodyPr>
          <a:lstStyle/>
          <a:p>
            <a:r>
              <a:rPr lang="en-US" dirty="0"/>
              <a:t>Policy</a:t>
            </a:r>
          </a:p>
          <a:p>
            <a:r>
              <a:rPr lang="en-US" dirty="0"/>
              <a:t>Improv</a:t>
            </a:r>
            <a:endParaRPr lang="en-SE" dirty="0"/>
          </a:p>
        </p:txBody>
      </p:sp>
      <p:sp>
        <p:nvSpPr>
          <p:cNvPr id="58" name="TextBox 57">
            <a:extLst>
              <a:ext uri="{FF2B5EF4-FFF2-40B4-BE49-F238E27FC236}">
                <a16:creationId xmlns:a16="http://schemas.microsoft.com/office/drawing/2014/main" id="{CDABE8A8-FBEC-44F6-9E7E-FC21AF91B501}"/>
              </a:ext>
            </a:extLst>
          </p:cNvPr>
          <p:cNvSpPr txBox="1"/>
          <p:nvPr/>
        </p:nvSpPr>
        <p:spPr>
          <a:xfrm>
            <a:off x="7028474" y="2301084"/>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59" name="TextBox 58">
            <a:extLst>
              <a:ext uri="{FF2B5EF4-FFF2-40B4-BE49-F238E27FC236}">
                <a16:creationId xmlns:a16="http://schemas.microsoft.com/office/drawing/2014/main" id="{F3808806-19F9-46CE-B622-0254BD9DE8A7}"/>
              </a:ext>
            </a:extLst>
          </p:cNvPr>
          <p:cNvSpPr txBox="1"/>
          <p:nvPr/>
        </p:nvSpPr>
        <p:spPr>
          <a:xfrm>
            <a:off x="7725177" y="2938046"/>
            <a:ext cx="481222" cy="338554"/>
          </a:xfrm>
          <a:prstGeom prst="rect">
            <a:avLst/>
          </a:prstGeom>
          <a:noFill/>
        </p:spPr>
        <p:txBody>
          <a:bodyPr wrap="none" rtlCol="0">
            <a:spAutoFit/>
          </a:bodyPr>
          <a:lstStyle/>
          <a:p>
            <a:r>
              <a:rPr lang="en-US" sz="1600" dirty="0">
                <a:solidFill>
                  <a:schemeClr val="bg1">
                    <a:lumMod val="75000"/>
                  </a:schemeClr>
                </a:solidFill>
              </a:rPr>
              <a:t>-10</a:t>
            </a:r>
            <a:endParaRPr lang="en-SE" sz="1600" dirty="0">
              <a:solidFill>
                <a:schemeClr val="bg1">
                  <a:lumMod val="75000"/>
                </a:schemeClr>
              </a:solidFill>
            </a:endParaRPr>
          </a:p>
        </p:txBody>
      </p:sp>
      <p:sp>
        <p:nvSpPr>
          <p:cNvPr id="60" name="TextBox 59">
            <a:extLst>
              <a:ext uri="{FF2B5EF4-FFF2-40B4-BE49-F238E27FC236}">
                <a16:creationId xmlns:a16="http://schemas.microsoft.com/office/drawing/2014/main" id="{B5EE26C4-834A-40C8-AED5-7899F56E55EF}"/>
              </a:ext>
            </a:extLst>
          </p:cNvPr>
          <p:cNvSpPr txBox="1"/>
          <p:nvPr/>
        </p:nvSpPr>
        <p:spPr>
          <a:xfrm>
            <a:off x="7763698" y="2304115"/>
            <a:ext cx="367408" cy="338554"/>
          </a:xfrm>
          <a:prstGeom prst="rect">
            <a:avLst/>
          </a:prstGeom>
          <a:noFill/>
        </p:spPr>
        <p:txBody>
          <a:bodyPr wrap="none" rtlCol="0">
            <a:spAutoFit/>
          </a:bodyPr>
          <a:lstStyle/>
          <a:p>
            <a:r>
              <a:rPr lang="en-US" sz="1600" dirty="0">
                <a:solidFill>
                  <a:schemeClr val="bg1">
                    <a:lumMod val="75000"/>
                  </a:schemeClr>
                </a:solidFill>
              </a:rPr>
              <a:t>-6</a:t>
            </a:r>
            <a:endParaRPr lang="en-SE" sz="1600" dirty="0">
              <a:solidFill>
                <a:schemeClr val="bg1">
                  <a:lumMod val="75000"/>
                </a:schemeClr>
              </a:solidFill>
            </a:endParaRPr>
          </a:p>
        </p:txBody>
      </p:sp>
      <p:graphicFrame>
        <p:nvGraphicFramePr>
          <p:cNvPr id="61" name="Table 60">
            <a:extLst>
              <a:ext uri="{FF2B5EF4-FFF2-40B4-BE49-F238E27FC236}">
                <a16:creationId xmlns:a16="http://schemas.microsoft.com/office/drawing/2014/main" id="{C964FD47-15F5-48D3-8C9F-5415DFCF497C}"/>
              </a:ext>
            </a:extLst>
          </p:cNvPr>
          <p:cNvGraphicFramePr>
            <a:graphicFrameLocks noGrp="1"/>
          </p:cNvGraphicFramePr>
          <p:nvPr/>
        </p:nvGraphicFramePr>
        <p:xfrm>
          <a:off x="1427891"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2" name="Rectangle 61">
            <a:extLst>
              <a:ext uri="{FF2B5EF4-FFF2-40B4-BE49-F238E27FC236}">
                <a16:creationId xmlns:a16="http://schemas.microsoft.com/office/drawing/2014/main" id="{97F389C9-2BA0-4774-A2C2-55CEE6C9A7AF}"/>
              </a:ext>
            </a:extLst>
          </p:cNvPr>
          <p:cNvSpPr/>
          <p:nvPr/>
        </p:nvSpPr>
        <p:spPr>
          <a:xfrm>
            <a:off x="2869829"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Rectangle 62">
            <a:extLst>
              <a:ext uri="{FF2B5EF4-FFF2-40B4-BE49-F238E27FC236}">
                <a16:creationId xmlns:a16="http://schemas.microsoft.com/office/drawing/2014/main" id="{93140FBB-6EF0-426A-8944-E2E0F2070D74}"/>
              </a:ext>
            </a:extLst>
          </p:cNvPr>
          <p:cNvSpPr/>
          <p:nvPr/>
        </p:nvSpPr>
        <p:spPr>
          <a:xfrm>
            <a:off x="2197217"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C3400C1E-ABF4-414E-8E42-7B7711413BE4}"/>
              </a:ext>
            </a:extLst>
          </p:cNvPr>
          <p:cNvSpPr/>
          <p:nvPr/>
        </p:nvSpPr>
        <p:spPr>
          <a:xfrm rot="5400000">
            <a:off x="1940877"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DBF63444-248B-4C87-BBDC-683C65F68CA1}"/>
              </a:ext>
            </a:extLst>
          </p:cNvPr>
          <p:cNvSpPr/>
          <p:nvPr/>
        </p:nvSpPr>
        <p:spPr>
          <a:xfrm rot="5400000">
            <a:off x="2582715"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6" name="Isosceles Triangle 65">
            <a:extLst>
              <a:ext uri="{FF2B5EF4-FFF2-40B4-BE49-F238E27FC236}">
                <a16:creationId xmlns:a16="http://schemas.microsoft.com/office/drawing/2014/main" id="{3F1628DD-1FFE-49E6-A8F9-F90AF782C3F6}"/>
              </a:ext>
            </a:extLst>
          </p:cNvPr>
          <p:cNvSpPr/>
          <p:nvPr/>
        </p:nvSpPr>
        <p:spPr>
          <a:xfrm>
            <a:off x="2348885"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EB18097-F4A3-4EB5-B039-2D74BCE47569}"/>
                  </a:ext>
                </a:extLst>
              </p:cNvPr>
              <p:cNvSpPr txBox="1"/>
              <p:nvPr/>
            </p:nvSpPr>
            <p:spPr>
              <a:xfrm>
                <a:off x="2853954"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FEB18097-F4A3-4EB5-B039-2D74BCE47569}"/>
                  </a:ext>
                </a:extLst>
              </p:cNvPr>
              <p:cNvSpPr txBox="1">
                <a:spLocks noRot="1" noChangeAspect="1" noMove="1" noResize="1" noEditPoints="1" noAdjustHandles="1" noChangeArrowheads="1" noChangeShapeType="1" noTextEdit="1"/>
              </p:cNvSpPr>
              <p:nvPr/>
            </p:nvSpPr>
            <p:spPr>
              <a:xfrm>
                <a:off x="2853954" y="4426929"/>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1DEDF6E-C933-43F3-A88C-819960A07D8E}"/>
                  </a:ext>
                </a:extLst>
              </p:cNvPr>
              <p:cNvSpPr txBox="1"/>
              <p:nvPr/>
            </p:nvSpPr>
            <p:spPr>
              <a:xfrm>
                <a:off x="2168154"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8" name="TextBox 67">
                <a:extLst>
                  <a:ext uri="{FF2B5EF4-FFF2-40B4-BE49-F238E27FC236}">
                    <a16:creationId xmlns:a16="http://schemas.microsoft.com/office/drawing/2014/main" id="{01DEDF6E-C933-43F3-A88C-819960A07D8E}"/>
                  </a:ext>
                </a:extLst>
              </p:cNvPr>
              <p:cNvSpPr txBox="1">
                <a:spLocks noRot="1" noChangeAspect="1" noMove="1" noResize="1" noEditPoints="1" noAdjustHandles="1" noChangeArrowheads="1" noChangeShapeType="1" noTextEdit="1"/>
              </p:cNvSpPr>
              <p:nvPr/>
            </p:nvSpPr>
            <p:spPr>
              <a:xfrm>
                <a:off x="2168154" y="3814643"/>
                <a:ext cx="685800" cy="307777"/>
              </a:xfrm>
              <a:prstGeom prst="rect">
                <a:avLst/>
              </a:prstGeom>
              <a:blipFill>
                <a:blip r:embed="rId5"/>
                <a:stretch>
                  <a:fillRect/>
                </a:stretch>
              </a:blipFill>
            </p:spPr>
            <p:txBody>
              <a:bodyPr/>
              <a:lstStyle/>
              <a:p>
                <a:r>
                  <a:rPr lang="en-SE">
                    <a:noFill/>
                  </a:rPr>
                  <a:t> </a:t>
                </a:r>
              </a:p>
            </p:txBody>
          </p:sp>
        </mc:Fallback>
      </mc:AlternateContent>
      <p:sp>
        <p:nvSpPr>
          <p:cNvPr id="72" name="Arrow: Right 71">
            <a:extLst>
              <a:ext uri="{FF2B5EF4-FFF2-40B4-BE49-F238E27FC236}">
                <a16:creationId xmlns:a16="http://schemas.microsoft.com/office/drawing/2014/main" id="{F983E57D-F49D-44C6-88A3-6A06AD686BC0}"/>
              </a:ext>
            </a:extLst>
          </p:cNvPr>
          <p:cNvSpPr/>
          <p:nvPr/>
        </p:nvSpPr>
        <p:spPr bwMode="auto">
          <a:xfrm>
            <a:off x="311411" y="4206862"/>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73" name="Rectangle 72">
            <a:extLst>
              <a:ext uri="{FF2B5EF4-FFF2-40B4-BE49-F238E27FC236}">
                <a16:creationId xmlns:a16="http://schemas.microsoft.com/office/drawing/2014/main" id="{D014E41F-AD37-4252-8F76-1D965F470AC5}"/>
              </a:ext>
            </a:extLst>
          </p:cNvPr>
          <p:cNvSpPr/>
          <p:nvPr/>
        </p:nvSpPr>
        <p:spPr>
          <a:xfrm>
            <a:off x="252536" y="3695242"/>
            <a:ext cx="800219" cy="646331"/>
          </a:xfrm>
          <a:prstGeom prst="rect">
            <a:avLst/>
          </a:prstGeom>
        </p:spPr>
        <p:txBody>
          <a:bodyPr wrap="none">
            <a:spAutoFit/>
          </a:bodyPr>
          <a:lstStyle/>
          <a:p>
            <a:r>
              <a:rPr lang="en-US" dirty="0"/>
              <a:t>Policy</a:t>
            </a:r>
          </a:p>
          <a:p>
            <a:r>
              <a:rPr lang="en-US" dirty="0"/>
              <a:t>Eval</a:t>
            </a:r>
            <a:endParaRPr lang="en-SE" dirty="0"/>
          </a:p>
        </p:txBody>
      </p:sp>
      <p:graphicFrame>
        <p:nvGraphicFramePr>
          <p:cNvPr id="74" name="Table 73">
            <a:extLst>
              <a:ext uri="{FF2B5EF4-FFF2-40B4-BE49-F238E27FC236}">
                <a16:creationId xmlns:a16="http://schemas.microsoft.com/office/drawing/2014/main" id="{7036741D-6191-498A-A1F5-FA40EF79527C}"/>
              </a:ext>
            </a:extLst>
          </p:cNvPr>
          <p:cNvGraphicFramePr>
            <a:graphicFrameLocks noGrp="1"/>
          </p:cNvGraphicFramePr>
          <p:nvPr/>
        </p:nvGraphicFramePr>
        <p:xfrm>
          <a:off x="5050937" y="34974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5" name="Rectangle 74">
            <a:extLst>
              <a:ext uri="{FF2B5EF4-FFF2-40B4-BE49-F238E27FC236}">
                <a16:creationId xmlns:a16="http://schemas.microsoft.com/office/drawing/2014/main" id="{CCE6C3CA-B2A5-4FBC-8361-E2ECACFC5BF8}"/>
              </a:ext>
            </a:extLst>
          </p:cNvPr>
          <p:cNvSpPr/>
          <p:nvPr/>
        </p:nvSpPr>
        <p:spPr>
          <a:xfrm>
            <a:off x="6492875" y="42205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6" name="Rectangle 75">
            <a:extLst>
              <a:ext uri="{FF2B5EF4-FFF2-40B4-BE49-F238E27FC236}">
                <a16:creationId xmlns:a16="http://schemas.microsoft.com/office/drawing/2014/main" id="{A161DDBB-AA2A-424D-8D2F-B02F6B6906BC}"/>
              </a:ext>
            </a:extLst>
          </p:cNvPr>
          <p:cNvSpPr/>
          <p:nvPr/>
        </p:nvSpPr>
        <p:spPr>
          <a:xfrm>
            <a:off x="5820263" y="35919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7" name="Isosceles Triangle 76">
            <a:extLst>
              <a:ext uri="{FF2B5EF4-FFF2-40B4-BE49-F238E27FC236}">
                <a16:creationId xmlns:a16="http://schemas.microsoft.com/office/drawing/2014/main" id="{2E631944-16F2-4D7C-A4A7-4EABD650B4DE}"/>
              </a:ext>
            </a:extLst>
          </p:cNvPr>
          <p:cNvSpPr/>
          <p:nvPr/>
        </p:nvSpPr>
        <p:spPr>
          <a:xfrm rot="5400000">
            <a:off x="5563923" y="43796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8" name="Isosceles Triangle 77">
            <a:extLst>
              <a:ext uri="{FF2B5EF4-FFF2-40B4-BE49-F238E27FC236}">
                <a16:creationId xmlns:a16="http://schemas.microsoft.com/office/drawing/2014/main" id="{1A108EDB-013E-4E1C-8C82-AE8739E57957}"/>
              </a:ext>
            </a:extLst>
          </p:cNvPr>
          <p:cNvSpPr/>
          <p:nvPr/>
        </p:nvSpPr>
        <p:spPr>
          <a:xfrm rot="5400000">
            <a:off x="6205761" y="43796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9" name="Isosceles Triangle 78">
            <a:extLst>
              <a:ext uri="{FF2B5EF4-FFF2-40B4-BE49-F238E27FC236}">
                <a16:creationId xmlns:a16="http://schemas.microsoft.com/office/drawing/2014/main" id="{27829CB6-D461-4FD5-BC1A-C28E502FE442}"/>
              </a:ext>
            </a:extLst>
          </p:cNvPr>
          <p:cNvSpPr/>
          <p:nvPr/>
        </p:nvSpPr>
        <p:spPr>
          <a:xfrm>
            <a:off x="5971931" y="47783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4D8290F-7A4A-4D71-A220-7E51A766AE94}"/>
                  </a:ext>
                </a:extLst>
              </p:cNvPr>
              <p:cNvSpPr txBox="1"/>
              <p:nvPr/>
            </p:nvSpPr>
            <p:spPr>
              <a:xfrm>
                <a:off x="6477000" y="44269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0" name="TextBox 79">
                <a:extLst>
                  <a:ext uri="{FF2B5EF4-FFF2-40B4-BE49-F238E27FC236}">
                    <a16:creationId xmlns:a16="http://schemas.microsoft.com/office/drawing/2014/main" id="{C4D8290F-7A4A-4D71-A220-7E51A766AE94}"/>
                  </a:ext>
                </a:extLst>
              </p:cNvPr>
              <p:cNvSpPr txBox="1">
                <a:spLocks noRot="1" noChangeAspect="1" noMove="1" noResize="1" noEditPoints="1" noAdjustHandles="1" noChangeArrowheads="1" noChangeShapeType="1" noTextEdit="1"/>
              </p:cNvSpPr>
              <p:nvPr/>
            </p:nvSpPr>
            <p:spPr>
              <a:xfrm>
                <a:off x="6477000" y="4426929"/>
                <a:ext cx="68580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A711685-C8C5-4C63-BFDF-A75A0464DB5A}"/>
                  </a:ext>
                </a:extLst>
              </p:cNvPr>
              <p:cNvSpPr txBox="1"/>
              <p:nvPr/>
            </p:nvSpPr>
            <p:spPr>
              <a:xfrm>
                <a:off x="5791200" y="38146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81" name="TextBox 80">
                <a:extLst>
                  <a:ext uri="{FF2B5EF4-FFF2-40B4-BE49-F238E27FC236}">
                    <a16:creationId xmlns:a16="http://schemas.microsoft.com/office/drawing/2014/main" id="{EA711685-C8C5-4C63-BFDF-A75A0464DB5A}"/>
                  </a:ext>
                </a:extLst>
              </p:cNvPr>
              <p:cNvSpPr txBox="1">
                <a:spLocks noRot="1" noChangeAspect="1" noMove="1" noResize="1" noEditPoints="1" noAdjustHandles="1" noChangeArrowheads="1" noChangeShapeType="1" noTextEdit="1"/>
              </p:cNvSpPr>
              <p:nvPr/>
            </p:nvSpPr>
            <p:spPr>
              <a:xfrm>
                <a:off x="5791200" y="3814643"/>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5324DC-F9AE-4EB6-AC08-A06F3666AEAF}"/>
                  </a:ext>
                </a:extLst>
              </p:cNvPr>
              <p:cNvSpPr txBox="1"/>
              <p:nvPr/>
            </p:nvSpPr>
            <p:spPr>
              <a:xfrm>
                <a:off x="5319117" y="2415299"/>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m:oMathPara>
                </a14:m>
                <a:endParaRPr lang="en-SE" dirty="0"/>
              </a:p>
            </p:txBody>
          </p:sp>
        </mc:Choice>
        <mc:Fallback xmlns="">
          <p:sp>
            <p:nvSpPr>
              <p:cNvPr id="90" name="TextBox 89">
                <a:extLst>
                  <a:ext uri="{FF2B5EF4-FFF2-40B4-BE49-F238E27FC236}">
                    <a16:creationId xmlns:a16="http://schemas.microsoft.com/office/drawing/2014/main" id="{615324DC-F9AE-4EB6-AC08-A06F3666AEAF}"/>
                  </a:ext>
                </a:extLst>
              </p:cNvPr>
              <p:cNvSpPr txBox="1">
                <a:spLocks noRot="1" noChangeAspect="1" noMove="1" noResize="1" noEditPoints="1" noAdjustHandles="1" noChangeArrowheads="1" noChangeShapeType="1" noTextEdit="1"/>
              </p:cNvSpPr>
              <p:nvPr/>
            </p:nvSpPr>
            <p:spPr>
              <a:xfrm>
                <a:off x="5319117" y="2415299"/>
                <a:ext cx="1669546" cy="503343"/>
              </a:xfrm>
              <a:prstGeom prst="rect">
                <a:avLst/>
              </a:prstGeom>
              <a:blipFill>
                <a:blip r:embed="rId8"/>
                <a:stretch>
                  <a:fillRect r="-4396"/>
                </a:stretch>
              </a:blipFill>
            </p:spPr>
            <p:txBody>
              <a:bodyPr/>
              <a:lstStyle/>
              <a:p>
                <a:r>
                  <a:rPr lang="en-SE">
                    <a:noFill/>
                  </a:rPr>
                  <a:t> </a:t>
                </a:r>
              </a:p>
            </p:txBody>
          </p:sp>
        </mc:Fallback>
      </mc:AlternateContent>
      <p:sp>
        <p:nvSpPr>
          <p:cNvPr id="91" name="Arrow: Right 90">
            <a:extLst>
              <a:ext uri="{FF2B5EF4-FFF2-40B4-BE49-F238E27FC236}">
                <a16:creationId xmlns:a16="http://schemas.microsoft.com/office/drawing/2014/main" id="{B3DAF570-D0A8-4279-B6A6-5AE3CA21E410}"/>
              </a:ext>
            </a:extLst>
          </p:cNvPr>
          <p:cNvSpPr/>
          <p:nvPr/>
        </p:nvSpPr>
        <p:spPr bwMode="auto">
          <a:xfrm>
            <a:off x="3716475" y="4207695"/>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2" name="Rectangle 91">
            <a:extLst>
              <a:ext uri="{FF2B5EF4-FFF2-40B4-BE49-F238E27FC236}">
                <a16:creationId xmlns:a16="http://schemas.microsoft.com/office/drawing/2014/main" id="{C0B5B3E8-65B4-4CDC-B4AC-3D794C850B48}"/>
              </a:ext>
            </a:extLst>
          </p:cNvPr>
          <p:cNvSpPr/>
          <p:nvPr/>
        </p:nvSpPr>
        <p:spPr>
          <a:xfrm>
            <a:off x="3657600" y="3696075"/>
            <a:ext cx="889987" cy="646331"/>
          </a:xfrm>
          <a:prstGeom prst="rect">
            <a:avLst/>
          </a:prstGeom>
        </p:spPr>
        <p:txBody>
          <a:bodyPr wrap="none">
            <a:spAutoFit/>
          </a:bodyPr>
          <a:lstStyle/>
          <a:p>
            <a:r>
              <a:rPr lang="en-US" dirty="0"/>
              <a:t>Policy</a:t>
            </a:r>
          </a:p>
          <a:p>
            <a:r>
              <a:rPr lang="en-US" dirty="0"/>
              <a:t>Improv</a:t>
            </a:r>
            <a:endParaRPr lang="en-SE"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BB0FA3-38E3-449A-AA8A-AF3C66442134}"/>
                  </a:ext>
                </a:extLst>
              </p:cNvPr>
              <p:cNvSpPr txBox="1"/>
              <p:nvPr/>
            </p:nvSpPr>
            <p:spPr>
              <a:xfrm>
                <a:off x="3395867" y="4608141"/>
                <a:ext cx="1669546" cy="503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𝑎</m:t>
                              </m:r>
                            </m:lim>
                          </m:limLow>
                        </m:fName>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𝑞</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m:oMathPara>
                </a14:m>
                <a:endParaRPr lang="en-SE" dirty="0"/>
              </a:p>
            </p:txBody>
          </p:sp>
        </mc:Choice>
        <mc:Fallback xmlns="">
          <p:sp>
            <p:nvSpPr>
              <p:cNvPr id="93" name="TextBox 92">
                <a:extLst>
                  <a:ext uri="{FF2B5EF4-FFF2-40B4-BE49-F238E27FC236}">
                    <a16:creationId xmlns:a16="http://schemas.microsoft.com/office/drawing/2014/main" id="{25BB0FA3-38E3-449A-AA8A-AF3C66442134}"/>
                  </a:ext>
                </a:extLst>
              </p:cNvPr>
              <p:cNvSpPr txBox="1">
                <a:spLocks noRot="1" noChangeAspect="1" noMove="1" noResize="1" noEditPoints="1" noAdjustHandles="1" noChangeArrowheads="1" noChangeShapeType="1" noTextEdit="1"/>
              </p:cNvSpPr>
              <p:nvPr/>
            </p:nvSpPr>
            <p:spPr>
              <a:xfrm>
                <a:off x="3395867" y="4608141"/>
                <a:ext cx="1669546" cy="503343"/>
              </a:xfrm>
              <a:prstGeom prst="rect">
                <a:avLst/>
              </a:prstGeom>
              <a:blipFill>
                <a:blip r:embed="rId9"/>
                <a:stretch>
                  <a:fillRect r="-401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89917A3-0B51-4520-9EBC-961910548BF1}"/>
                  </a:ext>
                </a:extLst>
              </p:cNvPr>
              <p:cNvSpPr txBox="1"/>
              <p:nvPr/>
            </p:nvSpPr>
            <p:spPr>
              <a:xfrm>
                <a:off x="2148054" y="2442098"/>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5" name="TextBox 94">
                <a:extLst>
                  <a:ext uri="{FF2B5EF4-FFF2-40B4-BE49-F238E27FC236}">
                    <a16:creationId xmlns:a16="http://schemas.microsoft.com/office/drawing/2014/main" id="{189917A3-0B51-4520-9EBC-961910548BF1}"/>
                  </a:ext>
                </a:extLst>
              </p:cNvPr>
              <p:cNvSpPr txBox="1">
                <a:spLocks noRot="1" noChangeAspect="1" noMove="1" noResize="1" noEditPoints="1" noAdjustHandles="1" noChangeArrowheads="1" noChangeShapeType="1" noTextEdit="1"/>
              </p:cNvSpPr>
              <p:nvPr/>
            </p:nvSpPr>
            <p:spPr>
              <a:xfrm>
                <a:off x="2148054" y="2442098"/>
                <a:ext cx="1276723"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70ABD53-0F66-48BC-872D-0EE0691ABCF3}"/>
                  </a:ext>
                </a:extLst>
              </p:cNvPr>
              <p:cNvSpPr txBox="1"/>
              <p:nvPr/>
            </p:nvSpPr>
            <p:spPr>
              <a:xfrm>
                <a:off x="7001" y="4639263"/>
                <a:ext cx="12767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𝜋</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96" name="TextBox 95">
                <a:extLst>
                  <a:ext uri="{FF2B5EF4-FFF2-40B4-BE49-F238E27FC236}">
                    <a16:creationId xmlns:a16="http://schemas.microsoft.com/office/drawing/2014/main" id="{770ABD53-0F66-48BC-872D-0EE0691ABCF3}"/>
                  </a:ext>
                </a:extLst>
              </p:cNvPr>
              <p:cNvSpPr txBox="1">
                <a:spLocks noRot="1" noChangeAspect="1" noMove="1" noResize="1" noEditPoints="1" noAdjustHandles="1" noChangeArrowheads="1" noChangeShapeType="1" noTextEdit="1"/>
              </p:cNvSpPr>
              <p:nvPr/>
            </p:nvSpPr>
            <p:spPr>
              <a:xfrm>
                <a:off x="7001" y="4639263"/>
                <a:ext cx="1276723" cy="369332"/>
              </a:xfrm>
              <a:prstGeom prst="rect">
                <a:avLst/>
              </a:prstGeom>
              <a:blipFill>
                <a:blip r:embed="rId11"/>
                <a:stretch>
                  <a:fillRect b="-14754"/>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F37B3347-57A1-4187-9673-B1958A01221E}"/>
              </a:ext>
            </a:extLst>
          </p:cNvPr>
          <p:cNvSpPr txBox="1"/>
          <p:nvPr/>
        </p:nvSpPr>
        <p:spPr>
          <a:xfrm>
            <a:off x="1525982" y="4483337"/>
            <a:ext cx="470000" cy="338554"/>
          </a:xfrm>
          <a:prstGeom prst="rect">
            <a:avLst/>
          </a:prstGeom>
          <a:noFill/>
        </p:spPr>
        <p:txBody>
          <a:bodyPr wrap="none" rtlCol="0">
            <a:spAutoFit/>
          </a:bodyPr>
          <a:lstStyle/>
          <a:p>
            <a:r>
              <a:rPr lang="en-US" sz="1600" dirty="0"/>
              <a:t>5.3</a:t>
            </a:r>
            <a:endParaRPr lang="en-SE" sz="1600" dirty="0"/>
          </a:p>
        </p:txBody>
      </p:sp>
      <p:sp>
        <p:nvSpPr>
          <p:cNvPr id="125" name="TextBox 124">
            <a:extLst>
              <a:ext uri="{FF2B5EF4-FFF2-40B4-BE49-F238E27FC236}">
                <a16:creationId xmlns:a16="http://schemas.microsoft.com/office/drawing/2014/main" id="{E4CCD1AA-9814-434D-87E3-DFC4177B1B34}"/>
              </a:ext>
            </a:extLst>
          </p:cNvPr>
          <p:cNvSpPr txBox="1"/>
          <p:nvPr/>
        </p:nvSpPr>
        <p:spPr>
          <a:xfrm>
            <a:off x="2210806" y="5115018"/>
            <a:ext cx="470000" cy="338554"/>
          </a:xfrm>
          <a:prstGeom prst="rect">
            <a:avLst/>
          </a:prstGeom>
          <a:noFill/>
        </p:spPr>
        <p:txBody>
          <a:bodyPr wrap="none" rtlCol="0">
            <a:spAutoFit/>
          </a:bodyPr>
          <a:lstStyle/>
          <a:p>
            <a:r>
              <a:rPr lang="en-US" sz="1600" dirty="0"/>
              <a:t>5.3</a:t>
            </a:r>
            <a:endParaRPr lang="en-SE" sz="1600" dirty="0"/>
          </a:p>
        </p:txBody>
      </p:sp>
      <p:sp>
        <p:nvSpPr>
          <p:cNvPr id="126" name="TextBox 125">
            <a:extLst>
              <a:ext uri="{FF2B5EF4-FFF2-40B4-BE49-F238E27FC236}">
                <a16:creationId xmlns:a16="http://schemas.microsoft.com/office/drawing/2014/main" id="{51A7AD88-9F01-421F-AB03-2E2044403E7E}"/>
              </a:ext>
            </a:extLst>
          </p:cNvPr>
          <p:cNvSpPr txBox="1"/>
          <p:nvPr/>
        </p:nvSpPr>
        <p:spPr>
          <a:xfrm>
            <a:off x="2241458" y="4486979"/>
            <a:ext cx="470000" cy="338554"/>
          </a:xfrm>
          <a:prstGeom prst="rect">
            <a:avLst/>
          </a:prstGeom>
          <a:noFill/>
        </p:spPr>
        <p:txBody>
          <a:bodyPr wrap="none" rtlCol="0">
            <a:spAutoFit/>
          </a:bodyPr>
          <a:lstStyle/>
          <a:p>
            <a:r>
              <a:rPr lang="en-US" sz="1600" dirty="0"/>
              <a:t>6.5</a:t>
            </a:r>
            <a:endParaRPr lang="en-SE" sz="1600" dirty="0"/>
          </a:p>
        </p:txBody>
      </p:sp>
      <p:sp>
        <p:nvSpPr>
          <p:cNvPr id="127" name="TextBox 126">
            <a:extLst>
              <a:ext uri="{FF2B5EF4-FFF2-40B4-BE49-F238E27FC236}">
                <a16:creationId xmlns:a16="http://schemas.microsoft.com/office/drawing/2014/main" id="{344B08BF-0E52-491B-A41B-862936760957}"/>
              </a:ext>
            </a:extLst>
          </p:cNvPr>
          <p:cNvSpPr txBox="1"/>
          <p:nvPr/>
        </p:nvSpPr>
        <p:spPr>
          <a:xfrm>
            <a:off x="5142346" y="4475109"/>
            <a:ext cx="470000" cy="338554"/>
          </a:xfrm>
          <a:prstGeom prst="rect">
            <a:avLst/>
          </a:prstGeom>
          <a:noFill/>
        </p:spPr>
        <p:txBody>
          <a:bodyPr wrap="none" rtlCol="0">
            <a:spAutoFit/>
          </a:bodyPr>
          <a:lstStyle/>
          <a:p>
            <a:r>
              <a:rPr lang="en-US" sz="1600" dirty="0"/>
              <a:t>5.3</a:t>
            </a:r>
            <a:endParaRPr lang="en-SE" sz="1600" dirty="0"/>
          </a:p>
        </p:txBody>
      </p:sp>
      <p:sp>
        <p:nvSpPr>
          <p:cNvPr id="128" name="TextBox 127">
            <a:extLst>
              <a:ext uri="{FF2B5EF4-FFF2-40B4-BE49-F238E27FC236}">
                <a16:creationId xmlns:a16="http://schemas.microsoft.com/office/drawing/2014/main" id="{44164D25-468D-491A-826A-CDF2FBA7456E}"/>
              </a:ext>
            </a:extLst>
          </p:cNvPr>
          <p:cNvSpPr txBox="1"/>
          <p:nvPr/>
        </p:nvSpPr>
        <p:spPr>
          <a:xfrm>
            <a:off x="5827170" y="5106790"/>
            <a:ext cx="470000" cy="338554"/>
          </a:xfrm>
          <a:prstGeom prst="rect">
            <a:avLst/>
          </a:prstGeom>
          <a:noFill/>
        </p:spPr>
        <p:txBody>
          <a:bodyPr wrap="none" rtlCol="0">
            <a:spAutoFit/>
          </a:bodyPr>
          <a:lstStyle/>
          <a:p>
            <a:r>
              <a:rPr lang="en-US" sz="1600" dirty="0"/>
              <a:t>5.3</a:t>
            </a:r>
            <a:endParaRPr lang="en-SE" sz="1600" dirty="0"/>
          </a:p>
        </p:txBody>
      </p:sp>
      <p:sp>
        <p:nvSpPr>
          <p:cNvPr id="129" name="TextBox 128">
            <a:extLst>
              <a:ext uri="{FF2B5EF4-FFF2-40B4-BE49-F238E27FC236}">
                <a16:creationId xmlns:a16="http://schemas.microsoft.com/office/drawing/2014/main" id="{6399406E-421C-4665-9C08-59836C1276EA}"/>
              </a:ext>
            </a:extLst>
          </p:cNvPr>
          <p:cNvSpPr txBox="1"/>
          <p:nvPr/>
        </p:nvSpPr>
        <p:spPr>
          <a:xfrm>
            <a:off x="5857822" y="4478751"/>
            <a:ext cx="470000" cy="338554"/>
          </a:xfrm>
          <a:prstGeom prst="rect">
            <a:avLst/>
          </a:prstGeom>
          <a:noFill/>
        </p:spPr>
        <p:txBody>
          <a:bodyPr wrap="none" rtlCol="0">
            <a:spAutoFit/>
          </a:bodyPr>
          <a:lstStyle/>
          <a:p>
            <a:r>
              <a:rPr lang="en-US" sz="1600" dirty="0"/>
              <a:t>6.5</a:t>
            </a:r>
            <a:endParaRPr lang="en-SE" sz="1600" dirty="0"/>
          </a:p>
        </p:txBody>
      </p:sp>
      <p:sp>
        <p:nvSpPr>
          <p:cNvPr id="130" name="Rectangle 129">
            <a:extLst>
              <a:ext uri="{FF2B5EF4-FFF2-40B4-BE49-F238E27FC236}">
                <a16:creationId xmlns:a16="http://schemas.microsoft.com/office/drawing/2014/main" id="{19840B5A-1F7D-448E-8F90-DCBB2F48ECC3}"/>
              </a:ext>
            </a:extLst>
          </p:cNvPr>
          <p:cNvSpPr/>
          <p:nvPr/>
        </p:nvSpPr>
        <p:spPr>
          <a:xfrm>
            <a:off x="7130129" y="4073269"/>
            <a:ext cx="1261884" cy="646331"/>
          </a:xfrm>
          <a:prstGeom prst="rect">
            <a:avLst/>
          </a:prstGeom>
        </p:spPr>
        <p:txBody>
          <a:bodyPr wrap="none">
            <a:spAutoFit/>
          </a:bodyPr>
          <a:lstStyle/>
          <a:p>
            <a:r>
              <a:rPr lang="en-US" dirty="0"/>
              <a:t>Policy </a:t>
            </a:r>
          </a:p>
          <a:p>
            <a:r>
              <a:rPr lang="en-US" dirty="0"/>
              <a:t>converged</a:t>
            </a:r>
            <a:endParaRPr lang="en-SE" dirty="0"/>
          </a:p>
        </p:txBody>
      </p:sp>
    </p:spTree>
    <p:extLst>
      <p:ext uri="{BB962C8B-B14F-4D97-AF65-F5344CB8AC3E}">
        <p14:creationId xmlns:p14="http://schemas.microsoft.com/office/powerpoint/2010/main" val="205234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Deterministic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extLst>
              <p:ext uri="{D42A27DB-BD31-4B8C-83A1-F6EECF244321}">
                <p14:modId xmlns:p14="http://schemas.microsoft.com/office/powerpoint/2010/main" val="665777294"/>
              </p:ext>
            </p:extLst>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7ACE65EF-4CDB-4F6C-A148-F6DB7452DD49}"/>
              </a:ext>
            </a:extLst>
          </p:cNvPr>
          <p:cNvSpPr txBox="1"/>
          <p:nvPr/>
        </p:nvSpPr>
        <p:spPr>
          <a:xfrm>
            <a:off x="3710329" y="2369964"/>
            <a:ext cx="298480" cy="338554"/>
          </a:xfrm>
          <a:prstGeom prst="rect">
            <a:avLst/>
          </a:prstGeom>
          <a:noFill/>
        </p:spPr>
        <p:txBody>
          <a:bodyPr wrap="none" rtlCol="0">
            <a:spAutoFit/>
          </a:bodyPr>
          <a:lstStyle/>
          <a:p>
            <a:r>
              <a:rPr lang="en-US" sz="1600" dirty="0"/>
              <a:t>8</a:t>
            </a:r>
            <a:endParaRPr lang="en-SE" sz="1600" dirty="0"/>
          </a:p>
        </p:txBody>
      </p:sp>
      <p:sp>
        <p:nvSpPr>
          <p:cNvPr id="12" name="TextBox 11">
            <a:extLst>
              <a:ext uri="{FF2B5EF4-FFF2-40B4-BE49-F238E27FC236}">
                <a16:creationId xmlns:a16="http://schemas.microsoft.com/office/drawing/2014/main" id="{FA5A490C-59CC-4EFE-A524-7FDA265ECAB7}"/>
              </a:ext>
            </a:extLst>
          </p:cNvPr>
          <p:cNvSpPr txBox="1"/>
          <p:nvPr/>
        </p:nvSpPr>
        <p:spPr>
          <a:xfrm>
            <a:off x="4396129" y="3006926"/>
            <a:ext cx="298480" cy="338554"/>
          </a:xfrm>
          <a:prstGeom prst="rect">
            <a:avLst/>
          </a:prstGeom>
          <a:noFill/>
        </p:spPr>
        <p:txBody>
          <a:bodyPr wrap="none" rtlCol="0">
            <a:spAutoFit/>
          </a:bodyPr>
          <a:lstStyle/>
          <a:p>
            <a:r>
              <a:rPr lang="en-US" sz="1600" dirty="0"/>
              <a:t>8</a:t>
            </a:r>
            <a:endParaRPr lang="en-SE" sz="1600" dirty="0"/>
          </a:p>
        </p:txBody>
      </p:sp>
      <p:sp>
        <p:nvSpPr>
          <p:cNvPr id="13" name="TextBox 12">
            <a:extLst>
              <a:ext uri="{FF2B5EF4-FFF2-40B4-BE49-F238E27FC236}">
                <a16:creationId xmlns:a16="http://schemas.microsoft.com/office/drawing/2014/main" id="{24F41838-CC82-4AAB-A48D-CBD5A7C090B4}"/>
              </a:ext>
            </a:extLst>
          </p:cNvPr>
          <p:cNvSpPr txBox="1"/>
          <p:nvPr/>
        </p:nvSpPr>
        <p:spPr>
          <a:xfrm>
            <a:off x="4389809" y="2363038"/>
            <a:ext cx="413013" cy="338554"/>
          </a:xfrm>
          <a:prstGeom prst="rect">
            <a:avLst/>
          </a:prstGeom>
          <a:noFill/>
        </p:spPr>
        <p:txBody>
          <a:bodyPr wrap="square" rtlCol="0">
            <a:spAutoFit/>
          </a:bodyPr>
          <a:lstStyle/>
          <a:p>
            <a:r>
              <a:rPr lang="en-US" sz="1600" dirty="0"/>
              <a:t>9</a:t>
            </a:r>
            <a:endParaRPr lang="en-SE" sz="1600" dirty="0"/>
          </a:p>
        </p:txBody>
      </p:sp>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extLst>
              <p:ext uri="{D42A27DB-BD31-4B8C-83A1-F6EECF244321}">
                <p14:modId xmlns:p14="http://schemas.microsoft.com/office/powerpoint/2010/main" val="1903580437"/>
              </p:ext>
            </p:extLst>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extLst>
              <p:ext uri="{D42A27DB-BD31-4B8C-83A1-F6EECF244321}">
                <p14:modId xmlns:p14="http://schemas.microsoft.com/office/powerpoint/2010/main" val="1781234547"/>
              </p:ext>
            </p:extLst>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4" name="TextBox 43">
            <a:extLst>
              <a:ext uri="{FF2B5EF4-FFF2-40B4-BE49-F238E27FC236}">
                <a16:creationId xmlns:a16="http://schemas.microsoft.com/office/drawing/2014/main" id="{740E0364-2492-425D-BF20-94D15E6DA5EB}"/>
              </a:ext>
            </a:extLst>
          </p:cNvPr>
          <p:cNvSpPr txBox="1"/>
          <p:nvPr/>
        </p:nvSpPr>
        <p:spPr>
          <a:xfrm>
            <a:off x="6962506" y="2374719"/>
            <a:ext cx="298480" cy="338554"/>
          </a:xfrm>
          <a:prstGeom prst="rect">
            <a:avLst/>
          </a:prstGeom>
          <a:noFill/>
        </p:spPr>
        <p:txBody>
          <a:bodyPr wrap="none" rtlCol="0">
            <a:spAutoFit/>
          </a:bodyPr>
          <a:lstStyle/>
          <a:p>
            <a:r>
              <a:rPr lang="en-US" sz="1600" dirty="0"/>
              <a:t>8</a:t>
            </a:r>
            <a:endParaRPr lang="en-SE" sz="1600" dirty="0"/>
          </a:p>
        </p:txBody>
      </p:sp>
      <p:sp>
        <p:nvSpPr>
          <p:cNvPr id="45" name="TextBox 44">
            <a:extLst>
              <a:ext uri="{FF2B5EF4-FFF2-40B4-BE49-F238E27FC236}">
                <a16:creationId xmlns:a16="http://schemas.microsoft.com/office/drawing/2014/main" id="{C4BDB16A-898D-41F2-94D4-DA054A7799FF}"/>
              </a:ext>
            </a:extLst>
          </p:cNvPr>
          <p:cNvSpPr txBox="1"/>
          <p:nvPr/>
        </p:nvSpPr>
        <p:spPr>
          <a:xfrm>
            <a:off x="7648306" y="3011681"/>
            <a:ext cx="298480" cy="338554"/>
          </a:xfrm>
          <a:prstGeom prst="rect">
            <a:avLst/>
          </a:prstGeom>
          <a:noFill/>
        </p:spPr>
        <p:txBody>
          <a:bodyPr wrap="none" rtlCol="0">
            <a:spAutoFit/>
          </a:bodyPr>
          <a:lstStyle/>
          <a:p>
            <a:r>
              <a:rPr lang="en-US" sz="1600" dirty="0"/>
              <a:t>8</a:t>
            </a:r>
            <a:endParaRPr lang="en-SE" sz="1600" dirty="0"/>
          </a:p>
        </p:txBody>
      </p:sp>
      <p:sp>
        <p:nvSpPr>
          <p:cNvPr id="46" name="TextBox 45">
            <a:extLst>
              <a:ext uri="{FF2B5EF4-FFF2-40B4-BE49-F238E27FC236}">
                <a16:creationId xmlns:a16="http://schemas.microsoft.com/office/drawing/2014/main" id="{59DD9C54-4E0F-447F-A0E8-16A6DA047F26}"/>
              </a:ext>
            </a:extLst>
          </p:cNvPr>
          <p:cNvSpPr txBox="1"/>
          <p:nvPr/>
        </p:nvSpPr>
        <p:spPr>
          <a:xfrm>
            <a:off x="7641986" y="2367793"/>
            <a:ext cx="413013" cy="338554"/>
          </a:xfrm>
          <a:prstGeom prst="rect">
            <a:avLst/>
          </a:prstGeom>
          <a:noFill/>
        </p:spPr>
        <p:txBody>
          <a:bodyPr wrap="square" rtlCol="0">
            <a:spAutoFit/>
          </a:bodyPr>
          <a:lstStyle/>
          <a:p>
            <a:r>
              <a:rPr lang="en-US" sz="1600" dirty="0"/>
              <a:t>9</a:t>
            </a:r>
            <a:endParaRPr lang="en-SE" sz="1600" dirty="0"/>
          </a:p>
        </p:txBody>
      </p:sp>
      <p:sp>
        <p:nvSpPr>
          <p:cNvPr id="47" name="Arrow: Right 46">
            <a:extLst>
              <a:ext uri="{FF2B5EF4-FFF2-40B4-BE49-F238E27FC236}">
                <a16:creationId xmlns:a16="http://schemas.microsoft.com/office/drawing/2014/main" id="{C438C09B-C4DA-4775-B076-E907EA7E6289}"/>
              </a:ext>
            </a:extLst>
          </p:cNvPr>
          <p:cNvSpPr/>
          <p:nvPr/>
        </p:nvSpPr>
        <p:spPr bwMode="auto">
          <a:xfrm>
            <a:off x="277798" y="443765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6F48D093-7368-40C1-80E8-44878ABE6BBF}"/>
              </a:ext>
            </a:extLst>
          </p:cNvPr>
          <p:cNvSpPr/>
          <p:nvPr/>
        </p:nvSpPr>
        <p:spPr>
          <a:xfrm>
            <a:off x="-34969" y="3891212"/>
            <a:ext cx="1706429" cy="646331"/>
          </a:xfrm>
          <a:prstGeom prst="rect">
            <a:avLst/>
          </a:prstGeom>
        </p:spPr>
        <p:txBody>
          <a:bodyPr wrap="none">
            <a:spAutoFit/>
          </a:bodyPr>
          <a:lstStyle/>
          <a:p>
            <a:r>
              <a:rPr lang="en-US" dirty="0"/>
              <a:t>Value Function</a:t>
            </a:r>
          </a:p>
          <a:p>
            <a:r>
              <a:rPr lang="en-US" dirty="0"/>
              <a:t>converged</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0" y="4892807"/>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0" y="4892807"/>
                <a:ext cx="1790683" cy="731739"/>
              </a:xfrm>
              <a:prstGeom prst="rect">
                <a:avLst/>
              </a:prstGeom>
              <a:blipFill>
                <a:blip r:embed="rId7"/>
                <a:stretch>
                  <a:fillRect l="-2721" t="-5000"/>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831675971"/>
              </p:ext>
            </p:extLst>
          </p:nvPr>
        </p:nvGraphicFramePr>
        <p:xfrm>
          <a:off x="1621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3063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2391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9" name="Isosceles Triangle 68">
            <a:extLst>
              <a:ext uri="{FF2B5EF4-FFF2-40B4-BE49-F238E27FC236}">
                <a16:creationId xmlns:a16="http://schemas.microsoft.com/office/drawing/2014/main" id="{07564124-C102-4C35-B86C-0E4D5343BAEF}"/>
              </a:ext>
            </a:extLst>
          </p:cNvPr>
          <p:cNvSpPr/>
          <p:nvPr/>
        </p:nvSpPr>
        <p:spPr>
          <a:xfrm rot="5400000">
            <a:off x="2134923"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0" name="Isosceles Triangle 69">
            <a:extLst>
              <a:ext uri="{FF2B5EF4-FFF2-40B4-BE49-F238E27FC236}">
                <a16:creationId xmlns:a16="http://schemas.microsoft.com/office/drawing/2014/main" id="{B888CDF0-ED84-419A-BAF8-735CA2E45B82}"/>
              </a:ext>
            </a:extLst>
          </p:cNvPr>
          <p:cNvSpPr/>
          <p:nvPr/>
        </p:nvSpPr>
        <p:spPr>
          <a:xfrm rot="5400000">
            <a:off x="2776761"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71" name="Isosceles Triangle 70">
            <a:extLst>
              <a:ext uri="{FF2B5EF4-FFF2-40B4-BE49-F238E27FC236}">
                <a16:creationId xmlns:a16="http://schemas.microsoft.com/office/drawing/2014/main" id="{DC9F892C-3F57-4343-AEE1-9562F948790B}"/>
              </a:ext>
            </a:extLst>
          </p:cNvPr>
          <p:cNvSpPr/>
          <p:nvPr/>
        </p:nvSpPr>
        <p:spPr>
          <a:xfrm>
            <a:off x="2542931"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3048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3048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2362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2362200"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74" name="TextBox 73">
            <a:extLst>
              <a:ext uri="{FF2B5EF4-FFF2-40B4-BE49-F238E27FC236}">
                <a16:creationId xmlns:a16="http://schemas.microsoft.com/office/drawing/2014/main" id="{21FC8693-844F-490B-B565-D8485F608D39}"/>
              </a:ext>
            </a:extLst>
          </p:cNvPr>
          <p:cNvSpPr txBox="1"/>
          <p:nvPr/>
        </p:nvSpPr>
        <p:spPr>
          <a:xfrm>
            <a:off x="1808750" y="4789975"/>
            <a:ext cx="298480" cy="338554"/>
          </a:xfrm>
          <a:prstGeom prst="rect">
            <a:avLst/>
          </a:prstGeom>
          <a:noFill/>
        </p:spPr>
        <p:txBody>
          <a:bodyPr wrap="none" rtlCol="0">
            <a:spAutoFit/>
          </a:bodyPr>
          <a:lstStyle/>
          <a:p>
            <a:r>
              <a:rPr lang="en-US" sz="1600" dirty="0"/>
              <a:t>8</a:t>
            </a:r>
            <a:endParaRPr lang="en-SE" sz="1600" dirty="0"/>
          </a:p>
        </p:txBody>
      </p:sp>
      <p:sp>
        <p:nvSpPr>
          <p:cNvPr id="75" name="TextBox 74">
            <a:extLst>
              <a:ext uri="{FF2B5EF4-FFF2-40B4-BE49-F238E27FC236}">
                <a16:creationId xmlns:a16="http://schemas.microsoft.com/office/drawing/2014/main" id="{35617424-29DE-4FE3-A15D-75D139C8B8E4}"/>
              </a:ext>
            </a:extLst>
          </p:cNvPr>
          <p:cNvSpPr txBox="1"/>
          <p:nvPr/>
        </p:nvSpPr>
        <p:spPr>
          <a:xfrm>
            <a:off x="2494550" y="5426937"/>
            <a:ext cx="298480" cy="338554"/>
          </a:xfrm>
          <a:prstGeom prst="rect">
            <a:avLst/>
          </a:prstGeom>
          <a:noFill/>
        </p:spPr>
        <p:txBody>
          <a:bodyPr wrap="none" rtlCol="0">
            <a:spAutoFit/>
          </a:bodyPr>
          <a:lstStyle/>
          <a:p>
            <a:r>
              <a:rPr lang="en-US" sz="1600" dirty="0"/>
              <a:t>8</a:t>
            </a:r>
            <a:endParaRPr lang="en-SE" sz="1600" dirty="0"/>
          </a:p>
        </p:txBody>
      </p:sp>
      <p:sp>
        <p:nvSpPr>
          <p:cNvPr id="76" name="TextBox 75">
            <a:extLst>
              <a:ext uri="{FF2B5EF4-FFF2-40B4-BE49-F238E27FC236}">
                <a16:creationId xmlns:a16="http://schemas.microsoft.com/office/drawing/2014/main" id="{212DADFC-6281-4467-B68A-2633FD0EADCE}"/>
              </a:ext>
            </a:extLst>
          </p:cNvPr>
          <p:cNvSpPr txBox="1"/>
          <p:nvPr/>
        </p:nvSpPr>
        <p:spPr>
          <a:xfrm>
            <a:off x="2488230" y="4783049"/>
            <a:ext cx="413013" cy="338554"/>
          </a:xfrm>
          <a:prstGeom prst="rect">
            <a:avLst/>
          </a:prstGeom>
          <a:noFill/>
        </p:spPr>
        <p:txBody>
          <a:bodyPr wrap="square" rtlCol="0">
            <a:spAutoFit/>
          </a:bodyPr>
          <a:lstStyle/>
          <a:p>
            <a:r>
              <a:rPr lang="en-US" sz="1600" dirty="0"/>
              <a:t>9</a:t>
            </a:r>
            <a:endParaRPr lang="en-SE" sz="1600"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9"/>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0"/>
                <a:stretch>
                  <a:fillRect b="-15000"/>
                </a:stretch>
              </a:blipFill>
            </p:spPr>
            <p:txBody>
              <a:bodyPr/>
              <a:lstStyle/>
              <a:p>
                <a:r>
                  <a:rPr lang="en-SE">
                    <a:noFill/>
                  </a:rPr>
                  <a:t> </a:t>
                </a:r>
              </a:p>
            </p:txBody>
          </p:sp>
        </mc:Fallback>
      </mc:AlternateContent>
    </p:spTree>
    <p:extLst>
      <p:ext uri="{BB962C8B-B14F-4D97-AF65-F5344CB8AC3E}">
        <p14:creationId xmlns:p14="http://schemas.microsoft.com/office/powerpoint/2010/main" val="2181489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072-4954-4978-B024-3BFBAAD85D24}"/>
              </a:ext>
            </a:extLst>
          </p:cNvPr>
          <p:cNvSpPr>
            <a:spLocks noGrp="1"/>
          </p:cNvSpPr>
          <p:nvPr>
            <p:ph type="title"/>
          </p:nvPr>
        </p:nvSpPr>
        <p:spPr/>
        <p:txBody>
          <a:bodyPr/>
          <a:lstStyle/>
          <a:p>
            <a:r>
              <a:rPr lang="en-US" dirty="0"/>
              <a:t>Value Iteration w. Stochastic Env</a:t>
            </a:r>
            <a:endParaRPr lang="en-SE" dirty="0"/>
          </a:p>
        </p:txBody>
      </p:sp>
      <p:sp>
        <p:nvSpPr>
          <p:cNvPr id="4" name="Slide Number Placeholder 3">
            <a:extLst>
              <a:ext uri="{FF2B5EF4-FFF2-40B4-BE49-F238E27FC236}">
                <a16:creationId xmlns:a16="http://schemas.microsoft.com/office/drawing/2014/main" id="{1603AFD2-0D5D-485C-8759-5A613961992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aphicFrame>
        <p:nvGraphicFramePr>
          <p:cNvPr id="6" name="Table 5">
            <a:extLst>
              <a:ext uri="{FF2B5EF4-FFF2-40B4-BE49-F238E27FC236}">
                <a16:creationId xmlns:a16="http://schemas.microsoft.com/office/drawing/2014/main" id="{6BA5FE40-67A6-4C0F-80A0-1DA812FC3510}"/>
              </a:ext>
            </a:extLst>
          </p:cNvPr>
          <p:cNvGraphicFramePr>
            <a:graphicFrameLocks noGrp="1"/>
          </p:cNvGraphicFramePr>
          <p:nvPr/>
        </p:nvGraphicFramePr>
        <p:xfrm>
          <a:off x="3551220" y="1372438"/>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BF95F162-82E7-4473-8254-4F6ECEB59879}"/>
              </a:ext>
            </a:extLst>
          </p:cNvPr>
          <p:cNvSpPr/>
          <p:nvPr/>
        </p:nvSpPr>
        <p:spPr>
          <a:xfrm>
            <a:off x="4993158" y="209560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 name="Rectangle 7">
            <a:extLst>
              <a:ext uri="{FF2B5EF4-FFF2-40B4-BE49-F238E27FC236}">
                <a16:creationId xmlns:a16="http://schemas.microsoft.com/office/drawing/2014/main" id="{3F3654E6-8D22-4B0C-82D1-AFCEC4BAA8F3}"/>
              </a:ext>
            </a:extLst>
          </p:cNvPr>
          <p:cNvSpPr/>
          <p:nvPr/>
        </p:nvSpPr>
        <p:spPr>
          <a:xfrm>
            <a:off x="4320546" y="1466956"/>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0A3C73-D5CB-487F-9806-087259B2B687}"/>
                  </a:ext>
                </a:extLst>
              </p:cNvPr>
              <p:cNvSpPr txBox="1"/>
              <p:nvPr/>
            </p:nvSpPr>
            <p:spPr>
              <a:xfrm>
                <a:off x="4977283" y="2301956"/>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 name="TextBox 8">
                <a:extLst>
                  <a:ext uri="{FF2B5EF4-FFF2-40B4-BE49-F238E27FC236}">
                    <a16:creationId xmlns:a16="http://schemas.microsoft.com/office/drawing/2014/main" id="{110A3C73-D5CB-487F-9806-087259B2B687}"/>
                  </a:ext>
                </a:extLst>
              </p:cNvPr>
              <p:cNvSpPr txBox="1">
                <a:spLocks noRot="1" noChangeAspect="1" noMove="1" noResize="1" noEditPoints="1" noAdjustHandles="1" noChangeArrowheads="1" noChangeShapeType="1" noTextEdit="1"/>
              </p:cNvSpPr>
              <p:nvPr/>
            </p:nvSpPr>
            <p:spPr>
              <a:xfrm>
                <a:off x="4977283" y="2301956"/>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2EC4C0-D359-40ED-A421-B3B34ECCCEAA}"/>
                  </a:ext>
                </a:extLst>
              </p:cNvPr>
              <p:cNvSpPr txBox="1"/>
              <p:nvPr/>
            </p:nvSpPr>
            <p:spPr>
              <a:xfrm>
                <a:off x="4291483" y="1689670"/>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0" name="TextBox 9">
                <a:extLst>
                  <a:ext uri="{FF2B5EF4-FFF2-40B4-BE49-F238E27FC236}">
                    <a16:creationId xmlns:a16="http://schemas.microsoft.com/office/drawing/2014/main" id="{B12EC4C0-D359-40ED-A421-B3B34ECCCEAA}"/>
                  </a:ext>
                </a:extLst>
              </p:cNvPr>
              <p:cNvSpPr txBox="1">
                <a:spLocks noRot="1" noChangeAspect="1" noMove="1" noResize="1" noEditPoints="1" noAdjustHandles="1" noChangeArrowheads="1" noChangeShapeType="1" noTextEdit="1"/>
              </p:cNvSpPr>
              <p:nvPr/>
            </p:nvSpPr>
            <p:spPr>
              <a:xfrm>
                <a:off x="4291483" y="1689670"/>
                <a:ext cx="685800" cy="307777"/>
              </a:xfrm>
              <a:prstGeom prst="rect">
                <a:avLst/>
              </a:prstGeom>
              <a:blipFill>
                <a:blip r:embed="rId3"/>
                <a:stretch>
                  <a:fillRect/>
                </a:stretch>
              </a:blipFill>
            </p:spPr>
            <p:txBody>
              <a:bodyPr/>
              <a:lstStyle/>
              <a:p>
                <a:r>
                  <a:rPr lang="en-SE">
                    <a:noFill/>
                  </a:rPr>
                  <a:t> </a:t>
                </a:r>
              </a:p>
            </p:txBody>
          </p:sp>
        </mc:Fallback>
      </mc:AlternateContent>
      <p:graphicFrame>
        <p:nvGraphicFramePr>
          <p:cNvPr id="14" name="Table 13">
            <a:extLst>
              <a:ext uri="{FF2B5EF4-FFF2-40B4-BE49-F238E27FC236}">
                <a16:creationId xmlns:a16="http://schemas.microsoft.com/office/drawing/2014/main" id="{2F3D4869-5377-45EA-A7DC-8AC186BC197C}"/>
              </a:ext>
            </a:extLst>
          </p:cNvPr>
          <p:cNvGraphicFramePr>
            <a:graphicFrameLocks noGrp="1"/>
          </p:cNvGraphicFramePr>
          <p:nvPr/>
        </p:nvGraphicFramePr>
        <p:xfrm>
          <a:off x="252883" y="1371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5" name="Rectangle 14">
            <a:extLst>
              <a:ext uri="{FF2B5EF4-FFF2-40B4-BE49-F238E27FC236}">
                <a16:creationId xmlns:a16="http://schemas.microsoft.com/office/drawing/2014/main" id="{2050009C-66A0-4E1E-AB55-57600C838908}"/>
              </a:ext>
            </a:extLst>
          </p:cNvPr>
          <p:cNvSpPr/>
          <p:nvPr/>
        </p:nvSpPr>
        <p:spPr>
          <a:xfrm>
            <a:off x="1694821"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Rectangle 15">
            <a:extLst>
              <a:ext uri="{FF2B5EF4-FFF2-40B4-BE49-F238E27FC236}">
                <a16:creationId xmlns:a16="http://schemas.microsoft.com/office/drawing/2014/main" id="{018A882B-0EE5-48F8-9638-96CBFF78D9A7}"/>
              </a:ext>
            </a:extLst>
          </p:cNvPr>
          <p:cNvSpPr/>
          <p:nvPr/>
        </p:nvSpPr>
        <p:spPr>
          <a:xfrm>
            <a:off x="1022209" y="1466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2FF28B-E462-4092-BC73-A7FCF71EDA41}"/>
                  </a:ext>
                </a:extLst>
              </p:cNvPr>
              <p:cNvSpPr txBox="1"/>
              <p:nvPr/>
            </p:nvSpPr>
            <p:spPr>
              <a:xfrm>
                <a:off x="1678946" y="2301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7" name="TextBox 16">
                <a:extLst>
                  <a:ext uri="{FF2B5EF4-FFF2-40B4-BE49-F238E27FC236}">
                    <a16:creationId xmlns:a16="http://schemas.microsoft.com/office/drawing/2014/main" id="{262FF28B-E462-4092-BC73-A7FCF71EDA41}"/>
                  </a:ext>
                </a:extLst>
              </p:cNvPr>
              <p:cNvSpPr txBox="1">
                <a:spLocks noRot="1" noChangeAspect="1" noMove="1" noResize="1" noEditPoints="1" noAdjustHandles="1" noChangeArrowheads="1" noChangeShapeType="1" noTextEdit="1"/>
              </p:cNvSpPr>
              <p:nvPr/>
            </p:nvSpPr>
            <p:spPr>
              <a:xfrm>
                <a:off x="1678946" y="2301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9490483-AFA5-4C7B-A5DA-5B595C7A17DC}"/>
                  </a:ext>
                </a:extLst>
              </p:cNvPr>
              <p:cNvSpPr txBox="1"/>
              <p:nvPr/>
            </p:nvSpPr>
            <p:spPr>
              <a:xfrm>
                <a:off x="993146" y="1688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29490483-AFA5-4C7B-A5DA-5B595C7A17DC}"/>
                  </a:ext>
                </a:extLst>
              </p:cNvPr>
              <p:cNvSpPr txBox="1">
                <a:spLocks noRot="1" noChangeAspect="1" noMove="1" noResize="1" noEditPoints="1" noAdjustHandles="1" noChangeArrowheads="1" noChangeShapeType="1" noTextEdit="1"/>
              </p:cNvSpPr>
              <p:nvPr/>
            </p:nvSpPr>
            <p:spPr>
              <a:xfrm>
                <a:off x="993146" y="1688832"/>
                <a:ext cx="685800" cy="307777"/>
              </a:xfrm>
              <a:prstGeom prst="rect">
                <a:avLst/>
              </a:prstGeom>
              <a:blipFill>
                <a:blip r:embed="rId3"/>
                <a:stretch>
                  <a:fillRect/>
                </a:stretch>
              </a:blipFill>
            </p:spPr>
            <p:txBody>
              <a:bodyPr/>
              <a:lstStyle/>
              <a:p>
                <a:r>
                  <a:rPr lang="en-SE">
                    <a:noFill/>
                  </a:rPr>
                  <a:t> </a:t>
                </a:r>
              </a:p>
            </p:txBody>
          </p:sp>
        </mc:Fallback>
      </mc:AlternateContent>
      <p:sp>
        <p:nvSpPr>
          <p:cNvPr id="19" name="TextBox 18">
            <a:extLst>
              <a:ext uri="{FF2B5EF4-FFF2-40B4-BE49-F238E27FC236}">
                <a16:creationId xmlns:a16="http://schemas.microsoft.com/office/drawing/2014/main" id="{1F171560-5E57-42AB-8A41-CD775822666F}"/>
              </a:ext>
            </a:extLst>
          </p:cNvPr>
          <p:cNvSpPr txBox="1"/>
          <p:nvPr/>
        </p:nvSpPr>
        <p:spPr>
          <a:xfrm>
            <a:off x="411992" y="2369126"/>
            <a:ext cx="298480" cy="338554"/>
          </a:xfrm>
          <a:prstGeom prst="rect">
            <a:avLst/>
          </a:prstGeom>
          <a:noFill/>
        </p:spPr>
        <p:txBody>
          <a:bodyPr wrap="none" rtlCol="0">
            <a:spAutoFit/>
          </a:bodyPr>
          <a:lstStyle/>
          <a:p>
            <a:r>
              <a:rPr lang="en-US" sz="1600" dirty="0"/>
              <a:t>0</a:t>
            </a:r>
            <a:endParaRPr lang="en-SE" sz="1600" dirty="0"/>
          </a:p>
        </p:txBody>
      </p:sp>
      <p:sp>
        <p:nvSpPr>
          <p:cNvPr id="20" name="TextBox 19">
            <a:extLst>
              <a:ext uri="{FF2B5EF4-FFF2-40B4-BE49-F238E27FC236}">
                <a16:creationId xmlns:a16="http://schemas.microsoft.com/office/drawing/2014/main" id="{AF695AEF-6BFA-4C8E-9CF9-88A1E25FF879}"/>
              </a:ext>
            </a:extLst>
          </p:cNvPr>
          <p:cNvSpPr txBox="1"/>
          <p:nvPr/>
        </p:nvSpPr>
        <p:spPr>
          <a:xfrm>
            <a:off x="1097792" y="3006088"/>
            <a:ext cx="298480" cy="338554"/>
          </a:xfrm>
          <a:prstGeom prst="rect">
            <a:avLst/>
          </a:prstGeom>
          <a:noFill/>
        </p:spPr>
        <p:txBody>
          <a:bodyPr wrap="none" rtlCol="0">
            <a:spAutoFit/>
          </a:bodyPr>
          <a:lstStyle/>
          <a:p>
            <a:r>
              <a:rPr lang="en-US" sz="1600" dirty="0"/>
              <a:t>0</a:t>
            </a:r>
            <a:endParaRPr lang="en-SE" sz="1600" dirty="0"/>
          </a:p>
        </p:txBody>
      </p:sp>
      <p:sp>
        <p:nvSpPr>
          <p:cNvPr id="21" name="TextBox 20">
            <a:extLst>
              <a:ext uri="{FF2B5EF4-FFF2-40B4-BE49-F238E27FC236}">
                <a16:creationId xmlns:a16="http://schemas.microsoft.com/office/drawing/2014/main" id="{AB9CFF50-3F46-4007-9C47-F066FE0C5341}"/>
              </a:ext>
            </a:extLst>
          </p:cNvPr>
          <p:cNvSpPr txBox="1"/>
          <p:nvPr/>
        </p:nvSpPr>
        <p:spPr>
          <a:xfrm>
            <a:off x="1091472" y="2362200"/>
            <a:ext cx="413013" cy="338554"/>
          </a:xfrm>
          <a:prstGeom prst="rect">
            <a:avLst/>
          </a:prstGeom>
          <a:noFill/>
        </p:spPr>
        <p:txBody>
          <a:bodyPr wrap="square" rtlCol="0">
            <a:spAutoFit/>
          </a:bodyPr>
          <a:lstStyle/>
          <a:p>
            <a:r>
              <a:rPr lang="en-US" sz="1600" dirty="0"/>
              <a:t>0</a:t>
            </a:r>
            <a:endParaRPr lang="en-SE" sz="1600" dirty="0"/>
          </a:p>
        </p:txBody>
      </p:sp>
      <p:sp>
        <p:nvSpPr>
          <p:cNvPr id="22" name="Arrow: Right 21">
            <a:extLst>
              <a:ext uri="{FF2B5EF4-FFF2-40B4-BE49-F238E27FC236}">
                <a16:creationId xmlns:a16="http://schemas.microsoft.com/office/drawing/2014/main" id="{D283AB3C-5B78-4259-BE9D-0C0F1032D299}"/>
              </a:ext>
            </a:extLst>
          </p:cNvPr>
          <p:cNvSpPr/>
          <p:nvPr/>
        </p:nvSpPr>
        <p:spPr bwMode="auto">
          <a:xfrm>
            <a:off x="2413003" y="208188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3886024-0B56-4C97-89BE-61DD135E5611}"/>
              </a:ext>
            </a:extLst>
          </p:cNvPr>
          <p:cNvSpPr/>
          <p:nvPr/>
        </p:nvSpPr>
        <p:spPr>
          <a:xfrm>
            <a:off x="2354128" y="1570269"/>
            <a:ext cx="757451" cy="646331"/>
          </a:xfrm>
          <a:prstGeom prst="rect">
            <a:avLst/>
          </a:prstGeom>
        </p:spPr>
        <p:txBody>
          <a:bodyPr wrap="none">
            <a:spAutoFit/>
          </a:bodyPr>
          <a:lstStyle/>
          <a:p>
            <a:r>
              <a:rPr lang="en-US" dirty="0"/>
              <a:t>Value</a:t>
            </a:r>
          </a:p>
          <a:p>
            <a:r>
              <a:rPr lang="en-US" dirty="0"/>
              <a:t>Iter1</a:t>
            </a:r>
            <a:endParaRPr lang="en-SE" dirty="0"/>
          </a:p>
        </p:txBody>
      </p:sp>
      <p:sp>
        <p:nvSpPr>
          <p:cNvPr id="32" name="Arrow: Right 31">
            <a:extLst>
              <a:ext uri="{FF2B5EF4-FFF2-40B4-BE49-F238E27FC236}">
                <a16:creationId xmlns:a16="http://schemas.microsoft.com/office/drawing/2014/main" id="{3DAE8578-4533-4E95-9406-724B0F7DED6A}"/>
              </a:ext>
            </a:extLst>
          </p:cNvPr>
          <p:cNvSpPr/>
          <p:nvPr/>
        </p:nvSpPr>
        <p:spPr bwMode="auto">
          <a:xfrm>
            <a:off x="5727192" y="2081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33" name="Rectangle 32">
            <a:extLst>
              <a:ext uri="{FF2B5EF4-FFF2-40B4-BE49-F238E27FC236}">
                <a16:creationId xmlns:a16="http://schemas.microsoft.com/office/drawing/2014/main" id="{3D2FF3E9-9F12-46EE-8CA6-B49D1997927E}"/>
              </a:ext>
            </a:extLst>
          </p:cNvPr>
          <p:cNvSpPr/>
          <p:nvPr/>
        </p:nvSpPr>
        <p:spPr>
          <a:xfrm>
            <a:off x="5668317" y="1569431"/>
            <a:ext cx="757451" cy="646331"/>
          </a:xfrm>
          <a:prstGeom prst="rect">
            <a:avLst/>
          </a:prstGeom>
        </p:spPr>
        <p:txBody>
          <a:bodyPr wrap="none">
            <a:spAutoFit/>
          </a:bodyPr>
          <a:lstStyle/>
          <a:p>
            <a:r>
              <a:rPr lang="en-US" dirty="0"/>
              <a:t>Value</a:t>
            </a:r>
          </a:p>
          <a:p>
            <a:r>
              <a:rPr lang="en-US" dirty="0"/>
              <a:t>Iter2</a:t>
            </a:r>
            <a:endParaRPr lang="en-SE" dirty="0"/>
          </a:p>
        </p:txBody>
      </p:sp>
      <p:graphicFrame>
        <p:nvGraphicFramePr>
          <p:cNvPr id="39" name="Table 38">
            <a:extLst>
              <a:ext uri="{FF2B5EF4-FFF2-40B4-BE49-F238E27FC236}">
                <a16:creationId xmlns:a16="http://schemas.microsoft.com/office/drawing/2014/main" id="{2D3F278D-D876-43C6-9849-69F1C8BFA546}"/>
              </a:ext>
            </a:extLst>
          </p:cNvPr>
          <p:cNvGraphicFramePr>
            <a:graphicFrameLocks noGrp="1"/>
          </p:cNvGraphicFramePr>
          <p:nvPr/>
        </p:nvGraphicFramePr>
        <p:xfrm>
          <a:off x="6803397" y="1377193"/>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0" name="Rectangle 39">
            <a:extLst>
              <a:ext uri="{FF2B5EF4-FFF2-40B4-BE49-F238E27FC236}">
                <a16:creationId xmlns:a16="http://schemas.microsoft.com/office/drawing/2014/main" id="{CA320424-DD4D-43D4-BB80-6FC9B94E1053}"/>
              </a:ext>
            </a:extLst>
          </p:cNvPr>
          <p:cNvSpPr/>
          <p:nvPr/>
        </p:nvSpPr>
        <p:spPr>
          <a:xfrm>
            <a:off x="8245335" y="210036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Rectangle 40">
            <a:extLst>
              <a:ext uri="{FF2B5EF4-FFF2-40B4-BE49-F238E27FC236}">
                <a16:creationId xmlns:a16="http://schemas.microsoft.com/office/drawing/2014/main" id="{49311C70-BC3F-40F5-A0D8-F2A7CD4E6B91}"/>
              </a:ext>
            </a:extLst>
          </p:cNvPr>
          <p:cNvSpPr/>
          <p:nvPr/>
        </p:nvSpPr>
        <p:spPr>
          <a:xfrm>
            <a:off x="7572723" y="1471711"/>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AFDF2BC-8758-4C1C-BA85-B16EDA4C6E65}"/>
                  </a:ext>
                </a:extLst>
              </p:cNvPr>
              <p:cNvSpPr txBox="1"/>
              <p:nvPr/>
            </p:nvSpPr>
            <p:spPr>
              <a:xfrm>
                <a:off x="8229460" y="2306711"/>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2" name="TextBox 41">
                <a:extLst>
                  <a:ext uri="{FF2B5EF4-FFF2-40B4-BE49-F238E27FC236}">
                    <a16:creationId xmlns:a16="http://schemas.microsoft.com/office/drawing/2014/main" id="{DAFDF2BC-8758-4C1C-BA85-B16EDA4C6E65}"/>
                  </a:ext>
                </a:extLst>
              </p:cNvPr>
              <p:cNvSpPr txBox="1">
                <a:spLocks noRot="1" noChangeAspect="1" noMove="1" noResize="1" noEditPoints="1" noAdjustHandles="1" noChangeArrowheads="1" noChangeShapeType="1" noTextEdit="1"/>
              </p:cNvSpPr>
              <p:nvPr/>
            </p:nvSpPr>
            <p:spPr>
              <a:xfrm>
                <a:off x="8229460" y="2306711"/>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3578B8A-9EDC-42DB-BE59-A134E0EFEA13}"/>
                  </a:ext>
                </a:extLst>
              </p:cNvPr>
              <p:cNvSpPr txBox="1"/>
              <p:nvPr/>
            </p:nvSpPr>
            <p:spPr>
              <a:xfrm>
                <a:off x="7543660" y="1694425"/>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43" name="TextBox 42">
                <a:extLst>
                  <a:ext uri="{FF2B5EF4-FFF2-40B4-BE49-F238E27FC236}">
                    <a16:creationId xmlns:a16="http://schemas.microsoft.com/office/drawing/2014/main" id="{23578B8A-9EDC-42DB-BE59-A134E0EFEA13}"/>
                  </a:ext>
                </a:extLst>
              </p:cNvPr>
              <p:cNvSpPr txBox="1">
                <a:spLocks noRot="1" noChangeAspect="1" noMove="1" noResize="1" noEditPoints="1" noAdjustHandles="1" noChangeArrowheads="1" noChangeShapeType="1" noTextEdit="1"/>
              </p:cNvSpPr>
              <p:nvPr/>
            </p:nvSpPr>
            <p:spPr>
              <a:xfrm>
                <a:off x="7543660" y="1694425"/>
                <a:ext cx="685800" cy="307777"/>
              </a:xfrm>
              <a:prstGeom prst="rect">
                <a:avLst/>
              </a:prstGeom>
              <a:blipFill>
                <a:blip r:embed="rId6"/>
                <a:stretch>
                  <a:fillRect/>
                </a:stretch>
              </a:blipFill>
            </p:spPr>
            <p:txBody>
              <a:bodyPr/>
              <a:lstStyle/>
              <a:p>
                <a:r>
                  <a:rPr lang="en-SE">
                    <a:noFill/>
                  </a:rPr>
                  <a:t> </a:t>
                </a:r>
              </a:p>
            </p:txBody>
          </p:sp>
        </mc:Fallback>
      </mc:AlternateContent>
      <p:sp>
        <p:nvSpPr>
          <p:cNvPr id="47" name="Arrow: Right 46">
            <a:extLst>
              <a:ext uri="{FF2B5EF4-FFF2-40B4-BE49-F238E27FC236}">
                <a16:creationId xmlns:a16="http://schemas.microsoft.com/office/drawing/2014/main" id="{C438C09B-C4DA-4775-B076-E907EA7E6289}"/>
              </a:ext>
            </a:extLst>
          </p:cNvPr>
          <p:cNvSpPr/>
          <p:nvPr/>
        </p:nvSpPr>
        <p:spPr bwMode="auto">
          <a:xfrm>
            <a:off x="5040315" y="4417620"/>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ADBDA55C-F122-460D-A761-EAC895F4AC44}"/>
                  </a:ext>
                </a:extLst>
              </p:cNvPr>
              <p:cNvSpPr/>
              <p:nvPr/>
            </p:nvSpPr>
            <p:spPr>
              <a:xfrm>
                <a:off x="4762517" y="4872769"/>
                <a:ext cx="1790683" cy="731739"/>
              </a:xfrm>
              <a:prstGeom prst="rect">
                <a:avLst/>
              </a:prstGeom>
            </p:spPr>
            <p:txBody>
              <a:bodyPr wrap="none">
                <a:spAutoFit/>
              </a:bodyPr>
              <a:lstStyle/>
              <a:p>
                <a:r>
                  <a:rPr lang="en-US" dirty="0"/>
                  <a:t>Optimal Policy </a:t>
                </a:r>
                <a:endParaRPr lang="en-US" b="0" i="1" dirty="0">
                  <a:latin typeface="Cambria Math" panose="02040503050406030204" pitchFamily="18" charset="0"/>
                </a:endParaRPr>
              </a:p>
              <a:p>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limLow>
                          <m:limLowPr>
                            <m:ctrlPr>
                              <a:rPr lang="en-US" b="0"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𝑎</m:t>
                            </m:r>
                          </m:lim>
                        </m:limLow>
                      </m:fNa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e>
                    </m:func>
                  </m:oMath>
                </a14:m>
                <a:r>
                  <a:rPr lang="en-US" dirty="0"/>
                  <a:t> </a:t>
                </a:r>
              </a:p>
            </p:txBody>
          </p:sp>
        </mc:Choice>
        <mc:Fallback xmlns="">
          <p:sp>
            <p:nvSpPr>
              <p:cNvPr id="62" name="Rectangle 61">
                <a:extLst>
                  <a:ext uri="{FF2B5EF4-FFF2-40B4-BE49-F238E27FC236}">
                    <a16:creationId xmlns:a16="http://schemas.microsoft.com/office/drawing/2014/main" id="{ADBDA55C-F122-460D-A761-EAC895F4AC44}"/>
                  </a:ext>
                </a:extLst>
              </p:cNvPr>
              <p:cNvSpPr>
                <a:spLocks noRot="1" noChangeAspect="1" noMove="1" noResize="1" noEditPoints="1" noAdjustHandles="1" noChangeArrowheads="1" noChangeShapeType="1" noTextEdit="1"/>
              </p:cNvSpPr>
              <p:nvPr/>
            </p:nvSpPr>
            <p:spPr>
              <a:xfrm>
                <a:off x="4762517" y="4872769"/>
                <a:ext cx="1790683" cy="731739"/>
              </a:xfrm>
              <a:prstGeom prst="rect">
                <a:avLst/>
              </a:prstGeom>
              <a:blipFill>
                <a:blip r:embed="rId7"/>
                <a:stretch>
                  <a:fillRect l="-2721" t="-4167"/>
                </a:stretch>
              </a:blipFill>
            </p:spPr>
            <p:txBody>
              <a:bodyPr/>
              <a:lstStyle/>
              <a:p>
                <a:r>
                  <a:rPr lang="en-SE">
                    <a:noFill/>
                  </a:rPr>
                  <a:t> </a:t>
                </a:r>
              </a:p>
            </p:txBody>
          </p:sp>
        </mc:Fallback>
      </mc:AlternateContent>
      <p:graphicFrame>
        <p:nvGraphicFramePr>
          <p:cNvPr id="66" name="Table 65">
            <a:extLst>
              <a:ext uri="{FF2B5EF4-FFF2-40B4-BE49-F238E27FC236}">
                <a16:creationId xmlns:a16="http://schemas.microsoft.com/office/drawing/2014/main" id="{30599587-78A7-42D2-9BC5-736EA0580187}"/>
              </a:ext>
            </a:extLst>
          </p:cNvPr>
          <p:cNvGraphicFramePr>
            <a:graphicFrameLocks noGrp="1"/>
          </p:cNvGraphicFramePr>
          <p:nvPr>
            <p:extLst>
              <p:ext uri="{D42A27DB-BD31-4B8C-83A1-F6EECF244321}">
                <p14:modId xmlns:p14="http://schemas.microsoft.com/office/powerpoint/2010/main" val="1480404961"/>
              </p:ext>
            </p:extLst>
          </p:nvPr>
        </p:nvGraphicFramePr>
        <p:xfrm>
          <a:off x="2764937"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7" name="Rectangle 66">
            <a:extLst>
              <a:ext uri="{FF2B5EF4-FFF2-40B4-BE49-F238E27FC236}">
                <a16:creationId xmlns:a16="http://schemas.microsoft.com/office/drawing/2014/main" id="{2AD68E14-47D5-4B34-9F32-F09BA536C70B}"/>
              </a:ext>
            </a:extLst>
          </p:cNvPr>
          <p:cNvSpPr/>
          <p:nvPr/>
        </p:nvSpPr>
        <p:spPr>
          <a:xfrm>
            <a:off x="4206875"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8" name="Rectangle 67">
            <a:extLst>
              <a:ext uri="{FF2B5EF4-FFF2-40B4-BE49-F238E27FC236}">
                <a16:creationId xmlns:a16="http://schemas.microsoft.com/office/drawing/2014/main" id="{B8F644A1-7A16-4D1D-8A20-935270091B19}"/>
              </a:ext>
            </a:extLst>
          </p:cNvPr>
          <p:cNvSpPr/>
          <p:nvPr/>
        </p:nvSpPr>
        <p:spPr>
          <a:xfrm>
            <a:off x="3534263"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C24307-1566-4D81-840C-3F3CD7EC338F}"/>
                  </a:ext>
                </a:extLst>
              </p:cNvPr>
              <p:cNvSpPr txBox="1"/>
              <p:nvPr/>
            </p:nvSpPr>
            <p:spPr>
              <a:xfrm>
                <a:off x="4191000"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2" name="TextBox 71">
                <a:extLst>
                  <a:ext uri="{FF2B5EF4-FFF2-40B4-BE49-F238E27FC236}">
                    <a16:creationId xmlns:a16="http://schemas.microsoft.com/office/drawing/2014/main" id="{21C24307-1566-4D81-840C-3F3CD7EC338F}"/>
                  </a:ext>
                </a:extLst>
              </p:cNvPr>
              <p:cNvSpPr txBox="1">
                <a:spLocks noRot="1" noChangeAspect="1" noMove="1" noResize="1" noEditPoints="1" noAdjustHandles="1" noChangeArrowheads="1" noChangeShapeType="1" noTextEdit="1"/>
              </p:cNvSpPr>
              <p:nvPr/>
            </p:nvSpPr>
            <p:spPr>
              <a:xfrm>
                <a:off x="4191000" y="4721429"/>
                <a:ext cx="685800" cy="307777"/>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72C16D8-BB40-4427-B32F-429121472A66}"/>
                  </a:ext>
                </a:extLst>
              </p:cNvPr>
              <p:cNvSpPr txBox="1"/>
              <p:nvPr/>
            </p:nvSpPr>
            <p:spPr>
              <a:xfrm>
                <a:off x="3505200"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73" name="TextBox 72">
                <a:extLst>
                  <a:ext uri="{FF2B5EF4-FFF2-40B4-BE49-F238E27FC236}">
                    <a16:creationId xmlns:a16="http://schemas.microsoft.com/office/drawing/2014/main" id="{772C16D8-BB40-4427-B32F-429121472A66}"/>
                  </a:ext>
                </a:extLst>
              </p:cNvPr>
              <p:cNvSpPr txBox="1">
                <a:spLocks noRot="1" noChangeAspect="1" noMove="1" noResize="1" noEditPoints="1" noAdjustHandles="1" noChangeArrowheads="1" noChangeShapeType="1" noTextEdit="1"/>
              </p:cNvSpPr>
              <p:nvPr/>
            </p:nvSpPr>
            <p:spPr>
              <a:xfrm>
                <a:off x="3505200" y="4109143"/>
                <a:ext cx="685800" cy="307777"/>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2702FA3-AEFF-41EE-A8EA-C310687A34E4}"/>
                  </a:ext>
                </a:extLst>
              </p:cNvPr>
              <p:cNvSpPr txBox="1"/>
              <p:nvPr/>
            </p:nvSpPr>
            <p:spPr>
              <a:xfrm>
                <a:off x="2248185"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8" name="TextBox 77">
                <a:extLst>
                  <a:ext uri="{FF2B5EF4-FFF2-40B4-BE49-F238E27FC236}">
                    <a16:creationId xmlns:a16="http://schemas.microsoft.com/office/drawing/2014/main" id="{F2702FA3-AEFF-41EE-A8EA-C310687A34E4}"/>
                  </a:ext>
                </a:extLst>
              </p:cNvPr>
              <p:cNvSpPr txBox="1">
                <a:spLocks noRot="1" noChangeAspect="1" noMove="1" noResize="1" noEditPoints="1" noAdjustHandles="1" noChangeArrowheads="1" noChangeShapeType="1" noTextEdit="1"/>
              </p:cNvSpPr>
              <p:nvPr/>
            </p:nvSpPr>
            <p:spPr>
              <a:xfrm>
                <a:off x="2248185" y="2523014"/>
                <a:ext cx="1143161" cy="369332"/>
              </a:xfrm>
              <a:prstGeom prst="rect">
                <a:avLst/>
              </a:prstGeom>
              <a:blipFill>
                <a:blip r:embed="rId10"/>
                <a:stretch>
                  <a:fillRect b="-15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E94680F-80AE-4289-9056-2A15AE1D8CFB}"/>
                  </a:ext>
                </a:extLst>
              </p:cNvPr>
              <p:cNvSpPr txBox="1"/>
              <p:nvPr/>
            </p:nvSpPr>
            <p:spPr>
              <a:xfrm>
                <a:off x="5605853" y="2523014"/>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79" name="TextBox 78">
                <a:extLst>
                  <a:ext uri="{FF2B5EF4-FFF2-40B4-BE49-F238E27FC236}">
                    <a16:creationId xmlns:a16="http://schemas.microsoft.com/office/drawing/2014/main" id="{0E94680F-80AE-4289-9056-2A15AE1D8CFB}"/>
                  </a:ext>
                </a:extLst>
              </p:cNvPr>
              <p:cNvSpPr txBox="1">
                <a:spLocks noRot="1" noChangeAspect="1" noMove="1" noResize="1" noEditPoints="1" noAdjustHandles="1" noChangeArrowheads="1" noChangeShapeType="1" noTextEdit="1"/>
              </p:cNvSpPr>
              <p:nvPr/>
            </p:nvSpPr>
            <p:spPr>
              <a:xfrm>
                <a:off x="5605853" y="2523014"/>
                <a:ext cx="1143161" cy="369332"/>
              </a:xfrm>
              <a:prstGeom prst="rect">
                <a:avLst/>
              </a:prstGeom>
              <a:blipFill>
                <a:blip r:embed="rId11"/>
                <a:stretch>
                  <a:fillRect b="-15000"/>
                </a:stretch>
              </a:blipFill>
            </p:spPr>
            <p:txBody>
              <a:bodyPr/>
              <a:lstStyle/>
              <a:p>
                <a:r>
                  <a:rPr lang="en-SE">
                    <a:noFill/>
                  </a:rPr>
                  <a:t> </a:t>
                </a:r>
              </a:p>
            </p:txBody>
          </p:sp>
        </mc:Fallback>
      </mc:AlternateContent>
      <p:sp>
        <p:nvSpPr>
          <p:cNvPr id="49" name="TextBox 48">
            <a:extLst>
              <a:ext uri="{FF2B5EF4-FFF2-40B4-BE49-F238E27FC236}">
                <a16:creationId xmlns:a16="http://schemas.microsoft.com/office/drawing/2014/main" id="{F6D0C696-1C87-4C75-B32C-983F972C006D}"/>
              </a:ext>
            </a:extLst>
          </p:cNvPr>
          <p:cNvSpPr txBox="1"/>
          <p:nvPr/>
        </p:nvSpPr>
        <p:spPr>
          <a:xfrm>
            <a:off x="3646737" y="2366081"/>
            <a:ext cx="470000" cy="338554"/>
          </a:xfrm>
          <a:prstGeom prst="rect">
            <a:avLst/>
          </a:prstGeom>
          <a:noFill/>
        </p:spPr>
        <p:txBody>
          <a:bodyPr wrap="none" rtlCol="0">
            <a:spAutoFit/>
          </a:bodyPr>
          <a:lstStyle/>
          <a:p>
            <a:r>
              <a:rPr lang="en-US" sz="1600" dirty="0"/>
              <a:t>3.8</a:t>
            </a:r>
            <a:endParaRPr lang="en-SE" sz="1600" dirty="0"/>
          </a:p>
        </p:txBody>
      </p:sp>
      <p:sp>
        <p:nvSpPr>
          <p:cNvPr id="50" name="TextBox 49">
            <a:extLst>
              <a:ext uri="{FF2B5EF4-FFF2-40B4-BE49-F238E27FC236}">
                <a16:creationId xmlns:a16="http://schemas.microsoft.com/office/drawing/2014/main" id="{8F721EC6-3276-4BC2-8160-3D7D6B4A7F6C}"/>
              </a:ext>
            </a:extLst>
          </p:cNvPr>
          <p:cNvSpPr txBox="1"/>
          <p:nvPr/>
        </p:nvSpPr>
        <p:spPr>
          <a:xfrm>
            <a:off x="4331561" y="2997762"/>
            <a:ext cx="470000" cy="338554"/>
          </a:xfrm>
          <a:prstGeom prst="rect">
            <a:avLst/>
          </a:prstGeom>
          <a:noFill/>
        </p:spPr>
        <p:txBody>
          <a:bodyPr wrap="none" rtlCol="0">
            <a:spAutoFit/>
          </a:bodyPr>
          <a:lstStyle/>
          <a:p>
            <a:r>
              <a:rPr lang="en-US" sz="1600" dirty="0"/>
              <a:t>3.8</a:t>
            </a:r>
            <a:endParaRPr lang="en-SE" sz="1600" dirty="0"/>
          </a:p>
        </p:txBody>
      </p:sp>
      <p:sp>
        <p:nvSpPr>
          <p:cNvPr id="51" name="TextBox 50">
            <a:extLst>
              <a:ext uri="{FF2B5EF4-FFF2-40B4-BE49-F238E27FC236}">
                <a16:creationId xmlns:a16="http://schemas.microsoft.com/office/drawing/2014/main" id="{9DBFC328-D3D8-46D7-B678-3D0BFF8EF817}"/>
              </a:ext>
            </a:extLst>
          </p:cNvPr>
          <p:cNvSpPr txBox="1"/>
          <p:nvPr/>
        </p:nvSpPr>
        <p:spPr>
          <a:xfrm>
            <a:off x="4396965" y="2366081"/>
            <a:ext cx="298480" cy="338554"/>
          </a:xfrm>
          <a:prstGeom prst="rect">
            <a:avLst/>
          </a:prstGeom>
          <a:noFill/>
        </p:spPr>
        <p:txBody>
          <a:bodyPr wrap="none" rtlCol="0">
            <a:spAutoFit/>
          </a:bodyPr>
          <a:lstStyle/>
          <a:p>
            <a:r>
              <a:rPr lang="en-US" sz="1600" dirty="0"/>
              <a:t>6</a:t>
            </a:r>
            <a:endParaRPr lang="en-SE" sz="1600" dirty="0"/>
          </a:p>
        </p:txBody>
      </p:sp>
      <p:sp>
        <p:nvSpPr>
          <p:cNvPr id="52" name="TextBox 51">
            <a:extLst>
              <a:ext uri="{FF2B5EF4-FFF2-40B4-BE49-F238E27FC236}">
                <a16:creationId xmlns:a16="http://schemas.microsoft.com/office/drawing/2014/main" id="{CCDF998C-6064-4932-998C-17A0EEB34123}"/>
              </a:ext>
            </a:extLst>
          </p:cNvPr>
          <p:cNvSpPr txBox="1"/>
          <p:nvPr/>
        </p:nvSpPr>
        <p:spPr>
          <a:xfrm>
            <a:off x="6868300" y="2369126"/>
            <a:ext cx="583814" cy="338554"/>
          </a:xfrm>
          <a:prstGeom prst="rect">
            <a:avLst/>
          </a:prstGeom>
          <a:noFill/>
        </p:spPr>
        <p:txBody>
          <a:bodyPr wrap="none" rtlCol="0">
            <a:spAutoFit/>
          </a:bodyPr>
          <a:lstStyle/>
          <a:p>
            <a:r>
              <a:rPr lang="en-US" sz="1600" dirty="0"/>
              <a:t>4.86</a:t>
            </a:r>
            <a:endParaRPr lang="en-SE" sz="1600" dirty="0"/>
          </a:p>
        </p:txBody>
      </p:sp>
      <p:sp>
        <p:nvSpPr>
          <p:cNvPr id="53" name="TextBox 52">
            <a:extLst>
              <a:ext uri="{FF2B5EF4-FFF2-40B4-BE49-F238E27FC236}">
                <a16:creationId xmlns:a16="http://schemas.microsoft.com/office/drawing/2014/main" id="{997AAD96-96EB-467C-B061-67B2F8D3CAC2}"/>
              </a:ext>
            </a:extLst>
          </p:cNvPr>
          <p:cNvSpPr txBox="1"/>
          <p:nvPr/>
        </p:nvSpPr>
        <p:spPr>
          <a:xfrm>
            <a:off x="7520226" y="3000094"/>
            <a:ext cx="583814" cy="338554"/>
          </a:xfrm>
          <a:prstGeom prst="rect">
            <a:avLst/>
          </a:prstGeom>
          <a:noFill/>
        </p:spPr>
        <p:txBody>
          <a:bodyPr wrap="none" rtlCol="0">
            <a:spAutoFit/>
          </a:bodyPr>
          <a:lstStyle/>
          <a:p>
            <a:r>
              <a:rPr lang="en-US" sz="1600" dirty="0"/>
              <a:t>4.86</a:t>
            </a:r>
            <a:endParaRPr lang="en-SE" sz="1600" dirty="0"/>
          </a:p>
        </p:txBody>
      </p:sp>
      <p:sp>
        <p:nvSpPr>
          <p:cNvPr id="54" name="TextBox 53">
            <a:extLst>
              <a:ext uri="{FF2B5EF4-FFF2-40B4-BE49-F238E27FC236}">
                <a16:creationId xmlns:a16="http://schemas.microsoft.com/office/drawing/2014/main" id="{2093F077-6BD2-475B-B541-9971D9AE17FD}"/>
              </a:ext>
            </a:extLst>
          </p:cNvPr>
          <p:cNvSpPr txBox="1"/>
          <p:nvPr/>
        </p:nvSpPr>
        <p:spPr>
          <a:xfrm>
            <a:off x="7530016" y="2369126"/>
            <a:ext cx="583814" cy="338554"/>
          </a:xfrm>
          <a:prstGeom prst="rect">
            <a:avLst/>
          </a:prstGeom>
          <a:noFill/>
        </p:spPr>
        <p:txBody>
          <a:bodyPr wrap="none" rtlCol="0">
            <a:spAutoFit/>
          </a:bodyPr>
          <a:lstStyle/>
          <a:p>
            <a:r>
              <a:rPr lang="en-US" sz="1600" dirty="0"/>
              <a:t>6.38</a:t>
            </a:r>
            <a:endParaRPr lang="en-SE" sz="1600" dirty="0"/>
          </a:p>
        </p:txBody>
      </p:sp>
      <p:sp>
        <p:nvSpPr>
          <p:cNvPr id="55" name="Arrow: Right 54">
            <a:extLst>
              <a:ext uri="{FF2B5EF4-FFF2-40B4-BE49-F238E27FC236}">
                <a16:creationId xmlns:a16="http://schemas.microsoft.com/office/drawing/2014/main" id="{4FBB455C-081B-4180-B711-602F2C39D3D2}"/>
              </a:ext>
            </a:extLst>
          </p:cNvPr>
          <p:cNvSpPr/>
          <p:nvPr/>
        </p:nvSpPr>
        <p:spPr bwMode="auto">
          <a:xfrm>
            <a:off x="174443"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6" name="Rectangle 55">
            <a:extLst>
              <a:ext uri="{FF2B5EF4-FFF2-40B4-BE49-F238E27FC236}">
                <a16:creationId xmlns:a16="http://schemas.microsoft.com/office/drawing/2014/main" id="{6BA4FC3E-65D8-48F0-B387-F0F648A4957C}"/>
              </a:ext>
            </a:extLst>
          </p:cNvPr>
          <p:cNvSpPr/>
          <p:nvPr/>
        </p:nvSpPr>
        <p:spPr>
          <a:xfrm>
            <a:off x="115568" y="3975399"/>
            <a:ext cx="757451" cy="646331"/>
          </a:xfrm>
          <a:prstGeom prst="rect">
            <a:avLst/>
          </a:prstGeom>
        </p:spPr>
        <p:txBody>
          <a:bodyPr wrap="none">
            <a:spAutoFit/>
          </a:bodyPr>
          <a:lstStyle/>
          <a:p>
            <a:r>
              <a:rPr lang="en-US" dirty="0"/>
              <a:t>Value</a:t>
            </a:r>
          </a:p>
          <a:p>
            <a:r>
              <a:rPr lang="en-US" dirty="0"/>
              <a:t>Iter3</a:t>
            </a:r>
            <a:endParaRPr lang="en-SE"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08B144-76C3-450E-8FC8-36757D5511A1}"/>
                  </a:ext>
                </a:extLst>
              </p:cNvPr>
              <p:cNvSpPr txBox="1"/>
              <p:nvPr/>
            </p:nvSpPr>
            <p:spPr>
              <a:xfrm>
                <a:off x="53104"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63" name="TextBox 62">
                <a:extLst>
                  <a:ext uri="{FF2B5EF4-FFF2-40B4-BE49-F238E27FC236}">
                    <a16:creationId xmlns:a16="http://schemas.microsoft.com/office/drawing/2014/main" id="{6008B144-76C3-450E-8FC8-36757D5511A1}"/>
                  </a:ext>
                </a:extLst>
              </p:cNvPr>
              <p:cNvSpPr txBox="1">
                <a:spLocks noRot="1" noChangeAspect="1" noMove="1" noResize="1" noEditPoints="1" noAdjustHandles="1" noChangeArrowheads="1" noChangeShapeType="1" noTextEdit="1"/>
              </p:cNvSpPr>
              <p:nvPr/>
            </p:nvSpPr>
            <p:spPr>
              <a:xfrm>
                <a:off x="53104" y="4928982"/>
                <a:ext cx="1143161" cy="369332"/>
              </a:xfrm>
              <a:prstGeom prst="rect">
                <a:avLst/>
              </a:prstGeom>
              <a:blipFill>
                <a:blip r:embed="rId12"/>
                <a:stretch>
                  <a:fillRect b="-15000"/>
                </a:stretch>
              </a:blipFill>
            </p:spPr>
            <p:txBody>
              <a:bodyPr/>
              <a:lstStyle/>
              <a:p>
                <a:r>
                  <a:rPr lang="en-SE">
                    <a:noFill/>
                  </a:rPr>
                  <a:t> </a:t>
                </a:r>
              </a:p>
            </p:txBody>
          </p:sp>
        </mc:Fallback>
      </mc:AlternateContent>
      <p:sp>
        <p:nvSpPr>
          <p:cNvPr id="81" name="Arrow: Right 80">
            <a:extLst>
              <a:ext uri="{FF2B5EF4-FFF2-40B4-BE49-F238E27FC236}">
                <a16:creationId xmlns:a16="http://schemas.microsoft.com/office/drawing/2014/main" id="{3E372223-FB5D-4277-B082-2AFF51AC0DE8}"/>
              </a:ext>
            </a:extLst>
          </p:cNvPr>
          <p:cNvSpPr/>
          <p:nvPr/>
        </p:nvSpPr>
        <p:spPr bwMode="auto">
          <a:xfrm>
            <a:off x="1716936" y="4487019"/>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82" name="Rectangle 81">
            <a:extLst>
              <a:ext uri="{FF2B5EF4-FFF2-40B4-BE49-F238E27FC236}">
                <a16:creationId xmlns:a16="http://schemas.microsoft.com/office/drawing/2014/main" id="{70DDA567-16FE-4C6F-BB51-0B9963B1F6DD}"/>
              </a:ext>
            </a:extLst>
          </p:cNvPr>
          <p:cNvSpPr/>
          <p:nvPr/>
        </p:nvSpPr>
        <p:spPr>
          <a:xfrm>
            <a:off x="1658061" y="3975399"/>
            <a:ext cx="757451" cy="646331"/>
          </a:xfrm>
          <a:prstGeom prst="rect">
            <a:avLst/>
          </a:prstGeom>
        </p:spPr>
        <p:txBody>
          <a:bodyPr wrap="none">
            <a:spAutoFit/>
          </a:bodyPr>
          <a:lstStyle/>
          <a:p>
            <a:r>
              <a:rPr lang="en-US" dirty="0"/>
              <a:t>Value</a:t>
            </a:r>
          </a:p>
          <a:p>
            <a:r>
              <a:rPr lang="en-US" dirty="0"/>
              <a:t>Iter6</a:t>
            </a:r>
            <a:endParaRPr lang="en-SE"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57E624-C872-4AE4-B86E-98DE2E50869F}"/>
                  </a:ext>
                </a:extLst>
              </p:cNvPr>
              <p:cNvSpPr txBox="1"/>
              <p:nvPr/>
            </p:nvSpPr>
            <p:spPr>
              <a:xfrm>
                <a:off x="1595597" y="4928982"/>
                <a:ext cx="11431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𝑞</m:t>
                          </m:r>
                        </m:e>
                        <m:sub>
                          <m:r>
                            <a:rPr lang="en-US" b="0" i="1" dirty="0" smtClean="0">
                              <a:latin typeface="Cambria Math" panose="02040503050406030204" pitchFamily="18" charset="0"/>
                            </a:rPr>
                            <m:t>6</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m:oMathPara>
                </a14:m>
                <a:endParaRPr lang="en-SE" dirty="0"/>
              </a:p>
            </p:txBody>
          </p:sp>
        </mc:Choice>
        <mc:Fallback xmlns="">
          <p:sp>
            <p:nvSpPr>
              <p:cNvPr id="83" name="TextBox 82">
                <a:extLst>
                  <a:ext uri="{FF2B5EF4-FFF2-40B4-BE49-F238E27FC236}">
                    <a16:creationId xmlns:a16="http://schemas.microsoft.com/office/drawing/2014/main" id="{3557E624-C872-4AE4-B86E-98DE2E50869F}"/>
                  </a:ext>
                </a:extLst>
              </p:cNvPr>
              <p:cNvSpPr txBox="1">
                <a:spLocks noRot="1" noChangeAspect="1" noMove="1" noResize="1" noEditPoints="1" noAdjustHandles="1" noChangeArrowheads="1" noChangeShapeType="1" noTextEdit="1"/>
              </p:cNvSpPr>
              <p:nvPr/>
            </p:nvSpPr>
            <p:spPr>
              <a:xfrm>
                <a:off x="1595597" y="4928982"/>
                <a:ext cx="1143161" cy="369332"/>
              </a:xfrm>
              <a:prstGeom prst="rect">
                <a:avLst/>
              </a:prstGeom>
              <a:blipFill>
                <a:blip r:embed="rId13"/>
                <a:stretch>
                  <a:fillRect b="-15000"/>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509BAEB8-8E3C-489A-8B4C-041A949A77CA}"/>
              </a:ext>
            </a:extLst>
          </p:cNvPr>
          <p:cNvSpPr txBox="1"/>
          <p:nvPr/>
        </p:nvSpPr>
        <p:spPr>
          <a:xfrm>
            <a:off x="1157565" y="4314738"/>
            <a:ext cx="595035" cy="584775"/>
          </a:xfrm>
          <a:prstGeom prst="rect">
            <a:avLst/>
          </a:prstGeom>
          <a:noFill/>
        </p:spPr>
        <p:txBody>
          <a:bodyPr wrap="none" rtlCol="0">
            <a:spAutoFit/>
          </a:bodyPr>
          <a:lstStyle/>
          <a:p>
            <a:r>
              <a:rPr lang="en-US" sz="3200" dirty="0"/>
              <a:t>…</a:t>
            </a:r>
            <a:endParaRPr lang="en-SE" sz="3200" dirty="0"/>
          </a:p>
        </p:txBody>
      </p:sp>
      <p:sp>
        <p:nvSpPr>
          <p:cNvPr id="84" name="TextBox 83">
            <a:extLst>
              <a:ext uri="{FF2B5EF4-FFF2-40B4-BE49-F238E27FC236}">
                <a16:creationId xmlns:a16="http://schemas.microsoft.com/office/drawing/2014/main" id="{5A18B972-5910-4EC6-A15B-7BF02BBEA5F4}"/>
              </a:ext>
            </a:extLst>
          </p:cNvPr>
          <p:cNvSpPr txBox="1"/>
          <p:nvPr/>
        </p:nvSpPr>
        <p:spPr>
          <a:xfrm>
            <a:off x="2785065" y="4781836"/>
            <a:ext cx="583814" cy="338554"/>
          </a:xfrm>
          <a:prstGeom prst="rect">
            <a:avLst/>
          </a:prstGeom>
          <a:noFill/>
        </p:spPr>
        <p:txBody>
          <a:bodyPr wrap="none" rtlCol="0">
            <a:spAutoFit/>
          </a:bodyPr>
          <a:lstStyle/>
          <a:p>
            <a:r>
              <a:rPr lang="en-US" sz="1600" dirty="0"/>
              <a:t>5.28</a:t>
            </a:r>
            <a:endParaRPr lang="en-SE" sz="1600" dirty="0"/>
          </a:p>
        </p:txBody>
      </p:sp>
      <p:sp>
        <p:nvSpPr>
          <p:cNvPr id="85" name="TextBox 84">
            <a:extLst>
              <a:ext uri="{FF2B5EF4-FFF2-40B4-BE49-F238E27FC236}">
                <a16:creationId xmlns:a16="http://schemas.microsoft.com/office/drawing/2014/main" id="{4BB7558A-2FC3-4439-816E-85890C7D5338}"/>
              </a:ext>
            </a:extLst>
          </p:cNvPr>
          <p:cNvSpPr txBox="1"/>
          <p:nvPr/>
        </p:nvSpPr>
        <p:spPr>
          <a:xfrm>
            <a:off x="3436991" y="5412804"/>
            <a:ext cx="583814" cy="338554"/>
          </a:xfrm>
          <a:prstGeom prst="rect">
            <a:avLst/>
          </a:prstGeom>
          <a:noFill/>
        </p:spPr>
        <p:txBody>
          <a:bodyPr wrap="none" rtlCol="0">
            <a:spAutoFit/>
          </a:bodyPr>
          <a:lstStyle/>
          <a:p>
            <a:r>
              <a:rPr lang="en-US" sz="1600" dirty="0"/>
              <a:t>5.28</a:t>
            </a:r>
            <a:endParaRPr lang="en-SE" sz="1600" dirty="0"/>
          </a:p>
        </p:txBody>
      </p:sp>
      <p:sp>
        <p:nvSpPr>
          <p:cNvPr id="86" name="TextBox 85">
            <a:extLst>
              <a:ext uri="{FF2B5EF4-FFF2-40B4-BE49-F238E27FC236}">
                <a16:creationId xmlns:a16="http://schemas.microsoft.com/office/drawing/2014/main" id="{9B887E07-C072-41DC-B956-C6008EA8255B}"/>
              </a:ext>
            </a:extLst>
          </p:cNvPr>
          <p:cNvSpPr txBox="1"/>
          <p:nvPr/>
        </p:nvSpPr>
        <p:spPr>
          <a:xfrm>
            <a:off x="3446781" y="4781836"/>
            <a:ext cx="583814" cy="338554"/>
          </a:xfrm>
          <a:prstGeom prst="rect">
            <a:avLst/>
          </a:prstGeom>
          <a:noFill/>
        </p:spPr>
        <p:txBody>
          <a:bodyPr wrap="none" rtlCol="0">
            <a:spAutoFit/>
          </a:bodyPr>
          <a:lstStyle/>
          <a:p>
            <a:r>
              <a:rPr lang="en-US" sz="1600" dirty="0"/>
              <a:t>6.53</a:t>
            </a:r>
            <a:endParaRPr lang="en-SE" sz="1600" dirty="0"/>
          </a:p>
        </p:txBody>
      </p:sp>
      <p:graphicFrame>
        <p:nvGraphicFramePr>
          <p:cNvPr id="87" name="Table 86">
            <a:extLst>
              <a:ext uri="{FF2B5EF4-FFF2-40B4-BE49-F238E27FC236}">
                <a16:creationId xmlns:a16="http://schemas.microsoft.com/office/drawing/2014/main" id="{C905D521-F1D1-4CDF-ABF1-D75DA1CD7FE2}"/>
              </a:ext>
            </a:extLst>
          </p:cNvPr>
          <p:cNvGraphicFramePr>
            <a:graphicFrameLocks noGrp="1"/>
          </p:cNvGraphicFramePr>
          <p:nvPr>
            <p:extLst>
              <p:ext uri="{D42A27DB-BD31-4B8C-83A1-F6EECF244321}">
                <p14:modId xmlns:p14="http://schemas.microsoft.com/office/powerpoint/2010/main" val="1480404961"/>
              </p:ext>
            </p:extLst>
          </p:nvPr>
        </p:nvGraphicFramePr>
        <p:xfrm>
          <a:off x="6451989" y="3791911"/>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8" name="Rectangle 87">
            <a:extLst>
              <a:ext uri="{FF2B5EF4-FFF2-40B4-BE49-F238E27FC236}">
                <a16:creationId xmlns:a16="http://schemas.microsoft.com/office/drawing/2014/main" id="{71A1FA78-E779-47A3-995B-D6B9BFB84191}"/>
              </a:ext>
            </a:extLst>
          </p:cNvPr>
          <p:cNvSpPr/>
          <p:nvPr/>
        </p:nvSpPr>
        <p:spPr>
          <a:xfrm>
            <a:off x="7893927" y="451507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89" name="Rectangle 88">
            <a:extLst>
              <a:ext uri="{FF2B5EF4-FFF2-40B4-BE49-F238E27FC236}">
                <a16:creationId xmlns:a16="http://schemas.microsoft.com/office/drawing/2014/main" id="{6D529531-FC89-4EF0-8BC2-486E88A67F93}"/>
              </a:ext>
            </a:extLst>
          </p:cNvPr>
          <p:cNvSpPr/>
          <p:nvPr/>
        </p:nvSpPr>
        <p:spPr>
          <a:xfrm>
            <a:off x="7221315" y="3886429"/>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0" name="Isosceles Triangle 89">
            <a:extLst>
              <a:ext uri="{FF2B5EF4-FFF2-40B4-BE49-F238E27FC236}">
                <a16:creationId xmlns:a16="http://schemas.microsoft.com/office/drawing/2014/main" id="{60A7F2BD-AFFC-4C17-865C-B2038C91D959}"/>
              </a:ext>
            </a:extLst>
          </p:cNvPr>
          <p:cNvSpPr/>
          <p:nvPr/>
        </p:nvSpPr>
        <p:spPr>
          <a:xfrm rot="5400000">
            <a:off x="6964975" y="467417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1" name="Isosceles Triangle 90">
            <a:extLst>
              <a:ext uri="{FF2B5EF4-FFF2-40B4-BE49-F238E27FC236}">
                <a16:creationId xmlns:a16="http://schemas.microsoft.com/office/drawing/2014/main" id="{6C686305-F858-40D2-929C-C9A49294213E}"/>
              </a:ext>
            </a:extLst>
          </p:cNvPr>
          <p:cNvSpPr/>
          <p:nvPr/>
        </p:nvSpPr>
        <p:spPr>
          <a:xfrm rot="5400000">
            <a:off x="7606813" y="4674174"/>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92" name="Isosceles Triangle 91">
            <a:extLst>
              <a:ext uri="{FF2B5EF4-FFF2-40B4-BE49-F238E27FC236}">
                <a16:creationId xmlns:a16="http://schemas.microsoft.com/office/drawing/2014/main" id="{F8FA36AC-4340-4BB1-8352-F1231F8219B9}"/>
              </a:ext>
            </a:extLst>
          </p:cNvPr>
          <p:cNvSpPr/>
          <p:nvPr/>
        </p:nvSpPr>
        <p:spPr>
          <a:xfrm>
            <a:off x="7372983" y="507286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629681AD-8F36-400C-A8F1-D373BFCB2C6F}"/>
                  </a:ext>
                </a:extLst>
              </p:cNvPr>
              <p:cNvSpPr txBox="1"/>
              <p:nvPr/>
            </p:nvSpPr>
            <p:spPr>
              <a:xfrm>
                <a:off x="7878052" y="4721429"/>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3" name="TextBox 92">
                <a:extLst>
                  <a:ext uri="{FF2B5EF4-FFF2-40B4-BE49-F238E27FC236}">
                    <a16:creationId xmlns:a16="http://schemas.microsoft.com/office/drawing/2014/main" id="{629681AD-8F36-400C-A8F1-D373BFCB2C6F}"/>
                  </a:ext>
                </a:extLst>
              </p:cNvPr>
              <p:cNvSpPr txBox="1">
                <a:spLocks noRot="1" noChangeAspect="1" noMove="1" noResize="1" noEditPoints="1" noAdjustHandles="1" noChangeArrowheads="1" noChangeShapeType="1" noTextEdit="1"/>
              </p:cNvSpPr>
              <p:nvPr/>
            </p:nvSpPr>
            <p:spPr>
              <a:xfrm>
                <a:off x="7878052" y="4721429"/>
                <a:ext cx="685800" cy="307777"/>
              </a:xfrm>
              <a:prstGeom prst="rect">
                <a:avLst/>
              </a:prstGeom>
              <a:blipFill>
                <a:blip r:embed="rId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C1D2003-2A82-49E0-876D-0C54A3A0F794}"/>
                  </a:ext>
                </a:extLst>
              </p:cNvPr>
              <p:cNvSpPr txBox="1"/>
              <p:nvPr/>
            </p:nvSpPr>
            <p:spPr>
              <a:xfrm>
                <a:off x="7192252" y="4109143"/>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94" name="TextBox 93">
                <a:extLst>
                  <a:ext uri="{FF2B5EF4-FFF2-40B4-BE49-F238E27FC236}">
                    <a16:creationId xmlns:a16="http://schemas.microsoft.com/office/drawing/2014/main" id="{EC1D2003-2A82-49E0-876D-0C54A3A0F794}"/>
                  </a:ext>
                </a:extLst>
              </p:cNvPr>
              <p:cNvSpPr txBox="1">
                <a:spLocks noRot="1" noChangeAspect="1" noMove="1" noResize="1" noEditPoints="1" noAdjustHandles="1" noChangeArrowheads="1" noChangeShapeType="1" noTextEdit="1"/>
              </p:cNvSpPr>
              <p:nvPr/>
            </p:nvSpPr>
            <p:spPr>
              <a:xfrm>
                <a:off x="7192252" y="4109143"/>
                <a:ext cx="685800" cy="307777"/>
              </a:xfrm>
              <a:prstGeom prst="rect">
                <a:avLst/>
              </a:prstGeom>
              <a:blipFill>
                <a:blip r:embed="rId3"/>
                <a:stretch>
                  <a:fillRect/>
                </a:stretch>
              </a:blipFill>
            </p:spPr>
            <p:txBody>
              <a:bodyPr/>
              <a:lstStyle/>
              <a:p>
                <a:r>
                  <a:rPr lang="en-SE">
                    <a:noFill/>
                  </a:rPr>
                  <a:t> </a:t>
                </a:r>
              </a:p>
            </p:txBody>
          </p:sp>
        </mc:Fallback>
      </mc:AlternateContent>
      <p:sp>
        <p:nvSpPr>
          <p:cNvPr id="95" name="TextBox 94">
            <a:extLst>
              <a:ext uri="{FF2B5EF4-FFF2-40B4-BE49-F238E27FC236}">
                <a16:creationId xmlns:a16="http://schemas.microsoft.com/office/drawing/2014/main" id="{AA5B8CAF-2019-419F-A997-6538E4265CA9}"/>
              </a:ext>
            </a:extLst>
          </p:cNvPr>
          <p:cNvSpPr txBox="1"/>
          <p:nvPr/>
        </p:nvSpPr>
        <p:spPr>
          <a:xfrm>
            <a:off x="6472117" y="4781836"/>
            <a:ext cx="583814" cy="338554"/>
          </a:xfrm>
          <a:prstGeom prst="rect">
            <a:avLst/>
          </a:prstGeom>
          <a:noFill/>
        </p:spPr>
        <p:txBody>
          <a:bodyPr wrap="none" rtlCol="0">
            <a:spAutoFit/>
          </a:bodyPr>
          <a:lstStyle/>
          <a:p>
            <a:r>
              <a:rPr lang="en-US" sz="1600" dirty="0"/>
              <a:t>5.28</a:t>
            </a:r>
            <a:endParaRPr lang="en-SE" sz="1600" dirty="0"/>
          </a:p>
        </p:txBody>
      </p:sp>
      <p:sp>
        <p:nvSpPr>
          <p:cNvPr id="96" name="TextBox 95">
            <a:extLst>
              <a:ext uri="{FF2B5EF4-FFF2-40B4-BE49-F238E27FC236}">
                <a16:creationId xmlns:a16="http://schemas.microsoft.com/office/drawing/2014/main" id="{1A76D7D3-66AB-4F54-A2C5-A5E80E43579F}"/>
              </a:ext>
            </a:extLst>
          </p:cNvPr>
          <p:cNvSpPr txBox="1"/>
          <p:nvPr/>
        </p:nvSpPr>
        <p:spPr>
          <a:xfrm>
            <a:off x="7124043" y="5412804"/>
            <a:ext cx="583814" cy="338554"/>
          </a:xfrm>
          <a:prstGeom prst="rect">
            <a:avLst/>
          </a:prstGeom>
          <a:noFill/>
        </p:spPr>
        <p:txBody>
          <a:bodyPr wrap="none" rtlCol="0">
            <a:spAutoFit/>
          </a:bodyPr>
          <a:lstStyle/>
          <a:p>
            <a:r>
              <a:rPr lang="en-US" sz="1600" dirty="0"/>
              <a:t>5.28</a:t>
            </a:r>
            <a:endParaRPr lang="en-SE" sz="1600" dirty="0"/>
          </a:p>
        </p:txBody>
      </p:sp>
      <p:sp>
        <p:nvSpPr>
          <p:cNvPr id="97" name="TextBox 96">
            <a:extLst>
              <a:ext uri="{FF2B5EF4-FFF2-40B4-BE49-F238E27FC236}">
                <a16:creationId xmlns:a16="http://schemas.microsoft.com/office/drawing/2014/main" id="{7D1D4C11-FAE7-4151-BEA8-B6CA3EB80BDC}"/>
              </a:ext>
            </a:extLst>
          </p:cNvPr>
          <p:cNvSpPr txBox="1"/>
          <p:nvPr/>
        </p:nvSpPr>
        <p:spPr>
          <a:xfrm>
            <a:off x="7133833" y="4781836"/>
            <a:ext cx="583814" cy="338554"/>
          </a:xfrm>
          <a:prstGeom prst="rect">
            <a:avLst/>
          </a:prstGeom>
          <a:noFill/>
        </p:spPr>
        <p:txBody>
          <a:bodyPr wrap="none" rtlCol="0">
            <a:spAutoFit/>
          </a:bodyPr>
          <a:lstStyle/>
          <a:p>
            <a:r>
              <a:rPr lang="en-US" sz="1600" dirty="0"/>
              <a:t>6.53</a:t>
            </a:r>
            <a:endParaRPr lang="en-SE" sz="1600" dirty="0"/>
          </a:p>
        </p:txBody>
      </p:sp>
      <p:sp>
        <p:nvSpPr>
          <p:cNvPr id="98" name="Rectangle 97">
            <a:extLst>
              <a:ext uri="{FF2B5EF4-FFF2-40B4-BE49-F238E27FC236}">
                <a16:creationId xmlns:a16="http://schemas.microsoft.com/office/drawing/2014/main" id="{E6CEF731-DD88-487A-BB88-61DCA2A68458}"/>
              </a:ext>
            </a:extLst>
          </p:cNvPr>
          <p:cNvSpPr/>
          <p:nvPr/>
        </p:nvSpPr>
        <p:spPr>
          <a:xfrm>
            <a:off x="4804643" y="3851041"/>
            <a:ext cx="1706429" cy="646331"/>
          </a:xfrm>
          <a:prstGeom prst="rect">
            <a:avLst/>
          </a:prstGeom>
        </p:spPr>
        <p:txBody>
          <a:bodyPr wrap="none">
            <a:spAutoFit/>
          </a:bodyPr>
          <a:lstStyle/>
          <a:p>
            <a:r>
              <a:rPr lang="en-US" dirty="0"/>
              <a:t>Value Function</a:t>
            </a:r>
          </a:p>
          <a:p>
            <a:r>
              <a:rPr lang="en-US" dirty="0"/>
              <a:t>converged</a:t>
            </a:r>
          </a:p>
        </p:txBody>
      </p:sp>
    </p:spTree>
    <p:extLst>
      <p:ext uri="{BB962C8B-B14F-4D97-AF65-F5344CB8AC3E}">
        <p14:creationId xmlns:p14="http://schemas.microsoft.com/office/powerpoint/2010/main" val="135132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65</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66</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4319</TotalTime>
  <Words>11914</Words>
  <Application>Microsoft Office PowerPoint</Application>
  <PresentationFormat>On-screen Show (4:3)</PresentationFormat>
  <Paragraphs>1648</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cmmi10</vt:lpstr>
      <vt:lpstr>Helvetica Neue</vt:lpstr>
      <vt:lpstr>Palatino</vt:lpstr>
      <vt:lpstr>Arial</vt:lpstr>
      <vt:lpstr>Calibri</vt:lpstr>
      <vt:lpstr>Cambria Math</vt:lpstr>
      <vt:lpstr>Tahoma</vt:lpstr>
      <vt:lpstr>Default Design</vt:lpstr>
      <vt:lpstr>L7.1  MDP Planning</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Definition of Terms</vt:lpstr>
      <vt:lpstr>Bellman Expectation Equations</vt:lpstr>
      <vt:lpstr>Bellman Optimality Equations</vt:lpstr>
      <vt:lpstr>Simplified Bellman Equations for Deterministic Env</vt:lpstr>
      <vt:lpstr>Backup Diagrams</vt:lpstr>
      <vt:lpstr>v(s) vs. q(s,a)</vt:lpstr>
      <vt:lpstr>Policy Evaluation</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Bellman Opt Equation for Det Env</vt:lpstr>
      <vt:lpstr>Iter1 Value Iteration w. Det Env</vt:lpstr>
      <vt:lpstr>Iter2 Value Iteration w. Det Env</vt:lpstr>
      <vt:lpstr>MiniGW Example</vt:lpstr>
      <vt:lpstr>Bellman Opt Equation for Stochastic Env</vt:lpstr>
      <vt:lpstr>Iter1 Value Iteration w. Sto Env</vt:lpstr>
      <vt:lpstr>Iter2 Value Iteration w. Sto Env</vt:lpstr>
      <vt:lpstr>Value Iteration w. Sto Env: after Convergence</vt:lpstr>
      <vt:lpstr>Policy Iteration w. Deterministic Env</vt:lpstr>
      <vt:lpstr>Policy Iteration w. Stochastic Env</vt:lpstr>
      <vt:lpstr>Value Iteration w. Deterministic Env</vt:lpstr>
      <vt:lpstr>Value Iteration w. Stochastic Env</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L7.1 MDP Planning</dc:title>
  <dc:creator>Zonghua Gu</dc:creator>
  <cp:lastModifiedBy>Zonghua Gu</cp:lastModifiedBy>
  <cp:revision>253</cp:revision>
  <dcterms:created xsi:type="dcterms:W3CDTF">2020-05-13T19:01:03Z</dcterms:created>
  <dcterms:modified xsi:type="dcterms:W3CDTF">2021-05-26T11:23:25Z</dcterms:modified>
</cp:coreProperties>
</file>